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301" r:id="rId4"/>
    <p:sldId id="258" r:id="rId5"/>
    <p:sldId id="259" r:id="rId6"/>
    <p:sldId id="260" r:id="rId7"/>
    <p:sldId id="261" r:id="rId8"/>
    <p:sldId id="262" r:id="rId9"/>
    <p:sldId id="263" r:id="rId10"/>
    <p:sldId id="264" r:id="rId11"/>
    <p:sldId id="265" r:id="rId12"/>
    <p:sldId id="266" r:id="rId13"/>
    <p:sldId id="267" r:id="rId14"/>
    <p:sldId id="273" r:id="rId15"/>
    <p:sldId id="268" r:id="rId16"/>
    <p:sldId id="269" r:id="rId17"/>
    <p:sldId id="270" r:id="rId18"/>
    <p:sldId id="271" r:id="rId19"/>
    <p:sldId id="272" r:id="rId20"/>
    <p:sldId id="275" r:id="rId21"/>
    <p:sldId id="274" r:id="rId22"/>
    <p:sldId id="276" r:id="rId23"/>
    <p:sldId id="303" r:id="rId24"/>
    <p:sldId id="304"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3" r:id="rId41"/>
    <p:sldId id="292" r:id="rId42"/>
    <p:sldId id="300" r:id="rId43"/>
    <p:sldId id="294" r:id="rId44"/>
    <p:sldId id="295" r:id="rId45"/>
    <p:sldId id="302" r:id="rId46"/>
    <p:sldId id="296" r:id="rId47"/>
    <p:sldId id="297" r:id="rId48"/>
    <p:sldId id="298" r:id="rId49"/>
    <p:sldId id="305"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323" autoAdjust="0"/>
    <p:restoredTop sz="62545" autoAdjust="0"/>
  </p:normalViewPr>
  <p:slideViewPr>
    <p:cSldViewPr>
      <p:cViewPr>
        <p:scale>
          <a:sx n="82" d="100"/>
          <a:sy n="82" d="100"/>
        </p:scale>
        <p:origin x="-438" y="-72"/>
      </p:cViewPr>
      <p:guideLst>
        <p:guide orient="horz" pos="2160"/>
        <p:guide pos="2880"/>
      </p:guideLst>
    </p:cSldViewPr>
  </p:slideViewPr>
  <p:outlineViewPr>
    <p:cViewPr>
      <p:scale>
        <a:sx n="33" d="100"/>
        <a:sy n="33" d="100"/>
      </p:scale>
      <p:origin x="48" y="192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5CDE0-EEE2-4D70-BDB0-80BBBC9BEA0D}" type="datetimeFigureOut">
              <a:rPr lang="tr-TR" smtClean="0"/>
              <a:t>30.10.2018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C9195-FCA3-4AE6-86E3-BE7099DA9F49}" type="slidenum">
              <a:rPr lang="tr-TR" smtClean="0"/>
              <a:t>‹#›</a:t>
            </a:fld>
            <a:endParaRPr lang="tr-TR"/>
          </a:p>
        </p:txBody>
      </p:sp>
    </p:spTree>
    <p:extLst>
      <p:ext uri="{BB962C8B-B14F-4D97-AF65-F5344CB8AC3E}">
        <p14:creationId xmlns:p14="http://schemas.microsoft.com/office/powerpoint/2010/main" val="28611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www.dersimiz.com</a:t>
            </a:r>
            <a:endParaRPr lang="tr-TR" dirty="0"/>
          </a:p>
        </p:txBody>
      </p:sp>
      <p:sp>
        <p:nvSpPr>
          <p:cNvPr id="4" name="3 Slayt Numarası Yer Tutucusu"/>
          <p:cNvSpPr>
            <a:spLocks noGrp="1"/>
          </p:cNvSpPr>
          <p:nvPr>
            <p:ph type="sldNum" sz="quarter" idx="10"/>
          </p:nvPr>
        </p:nvSpPr>
        <p:spPr/>
        <p:txBody>
          <a:bodyPr/>
          <a:lstStyle/>
          <a:p>
            <a:fld id="{472C9195-FCA3-4AE6-86E3-BE7099DA9F49}" type="slidenum">
              <a:rPr lang="tr-TR" smtClean="0"/>
              <a:t>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www.dersimiz.com</a:t>
            </a:r>
            <a:endParaRPr lang="tr-TR" dirty="0"/>
          </a:p>
        </p:txBody>
      </p:sp>
      <p:sp>
        <p:nvSpPr>
          <p:cNvPr id="4" name="3 Slayt Numarası Yer Tutucusu"/>
          <p:cNvSpPr>
            <a:spLocks noGrp="1"/>
          </p:cNvSpPr>
          <p:nvPr>
            <p:ph type="sldNum" sz="quarter" idx="10"/>
          </p:nvPr>
        </p:nvSpPr>
        <p:spPr/>
        <p:txBody>
          <a:bodyPr/>
          <a:lstStyle/>
          <a:p>
            <a:fld id="{472C9195-FCA3-4AE6-86E3-BE7099DA9F49}" type="slidenum">
              <a:rPr lang="tr-TR" smtClean="0"/>
              <a:t>33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55CAD48-2D4E-4F43-9510-F39FEC585156}" type="datetimeFigureOut">
              <a:rPr lang="tr-TR" smtClean="0"/>
              <a:pPr/>
              <a:t>30.10.2018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675989-F993-459D-BAF7-24B8EEDFD51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CAD48-2D4E-4F43-9510-F39FEC585156}" type="datetimeFigureOut">
              <a:rPr lang="tr-TR" smtClean="0"/>
              <a:pPr/>
              <a:t>30.10.2018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75989-F993-459D-BAF7-24B8EEDFD51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ersimiz.co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ww.dersimiz.com/" TargetMode="External"/><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000" contrast="-4000"/>
          </a:blip>
          <a:srcRect/>
          <a:stretch>
            <a:fillRect l="-11000" r="-11000"/>
          </a:stretch>
        </a:blipFill>
        <a:effectLst/>
      </p:bgPr>
    </p:bg>
    <p:spTree>
      <p:nvGrpSpPr>
        <p:cNvPr id="1" name=""/>
        <p:cNvGrpSpPr/>
        <p:nvPr/>
      </p:nvGrpSpPr>
      <p:grpSpPr>
        <a:xfrm>
          <a:off x="0" y="0"/>
          <a:ext cx="0" cy="0"/>
          <a:chOff x="0" y="0"/>
          <a:chExt cx="0" cy="0"/>
        </a:xfrm>
      </p:grpSpPr>
      <p:sp>
        <p:nvSpPr>
          <p:cNvPr id="6" name="5 Başlık"/>
          <p:cNvSpPr>
            <a:spLocks noGrp="1"/>
          </p:cNvSpPr>
          <p:nvPr>
            <p:ph type="ctrTitle"/>
          </p:nvPr>
        </p:nvSpPr>
        <p:spPr>
          <a:xfrm>
            <a:off x="642910" y="0"/>
            <a:ext cx="7772400" cy="1470025"/>
          </a:xfrm>
        </p:spPr>
        <p:txBody>
          <a:bodyPr>
            <a:normAutofit/>
          </a:bodyPr>
          <a:lstStyle/>
          <a:p>
            <a:r>
              <a:rPr lang="tr-TR" sz="8000" b="1" spc="300" dirty="0" smtClean="0">
                <a:ea typeface="Yu Gothic" pitchFamily="34" charset="-128"/>
              </a:rPr>
              <a:t>İLETİŞİM</a:t>
            </a:r>
            <a:endParaRPr lang="tr-TR" sz="8000" b="1" spc="300" dirty="0">
              <a:ea typeface="Yu Gothic" pitchFamily="34" charset="-128"/>
            </a:endParaRPr>
          </a:p>
        </p:txBody>
      </p:sp>
      <p:sp>
        <p:nvSpPr>
          <p:cNvPr id="4" name="2 İçerik Yer Tutucusu"/>
          <p:cNvSpPr txBox="1">
            <a:spLocks/>
          </p:cNvSpPr>
          <p:nvPr/>
        </p:nvSpPr>
        <p:spPr>
          <a:xfrm>
            <a:off x="5386390" y="6172208"/>
            <a:ext cx="3757610" cy="685792"/>
          </a:xfrm>
          <a:prstGeom prst="rect">
            <a:avLst/>
          </a:prstGeom>
        </p:spPr>
        <p:txBody>
          <a:bodyPr vert="horz" lIns="91440" tIns="45720" rIns="91440" bIns="45720" rtlCol="0">
            <a:normAutofit fontScale="70000" lnSpcReduction="20000"/>
          </a:bodyPr>
          <a:lstStyle/>
          <a:p>
            <a:pPr marL="0" marR="0" lvl="0" indent="0" algn="ctr" defTabSz="914400" rtl="0" eaLnBrk="1" fontAlgn="t" latinLnBrk="0" hangingPunct="1">
              <a:lnSpc>
                <a:spcPct val="100000"/>
              </a:lnSpc>
              <a:spcBef>
                <a:spcPct val="20000"/>
              </a:spcBef>
              <a:spcAft>
                <a:spcPts val="0"/>
              </a:spcAft>
              <a:buClrTx/>
              <a:buSzTx/>
              <a:buFont typeface="Arial" pitchFamily="34" charset="0"/>
              <a:buNone/>
              <a:tabLst/>
              <a:defRPr/>
            </a:pPr>
            <a:r>
              <a:rPr lang="tr-TR" sz="3200" dirty="0" smtClean="0">
                <a:solidFill>
                  <a:schemeClr val="bg1"/>
                </a:solidFill>
              </a:rPr>
              <a:t>Hazırlayan : Meryem ŞEMŞİT</a:t>
            </a:r>
            <a:endParaRPr kumimoji="0" lang="tr-TR"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1614470" cy="1143000"/>
          </a:xfrm>
        </p:spPr>
        <p:txBody>
          <a:bodyPr>
            <a:normAutofit fontScale="90000"/>
          </a:bodyPr>
          <a:lstStyle/>
          <a:p>
            <a:r>
              <a:rPr lang="tr-TR" dirty="0" smtClean="0">
                <a:solidFill>
                  <a:schemeClr val="bg1"/>
                </a:solidFill>
              </a:rPr>
              <a:t>Dönüt;</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Alıcının verdiği yanıta dönüt denir.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571480"/>
            <a:ext cx="8715436" cy="4525963"/>
          </a:xfrm>
        </p:spPr>
        <p:txBody>
          <a:bodyPr>
            <a:noAutofit/>
          </a:bodyPr>
          <a:lstStyle/>
          <a:p>
            <a:pPr>
              <a:buNone/>
            </a:pPr>
            <a:r>
              <a:rPr lang="tr-TR" sz="3600" dirty="0" smtClean="0">
                <a:solidFill>
                  <a:schemeClr val="bg1"/>
                </a:solidFill>
                <a:latin typeface="Yu Gothic Medium" pitchFamily="34" charset="-128"/>
                <a:ea typeface="Yu Gothic Medium" pitchFamily="34" charset="-128"/>
              </a:rPr>
              <a:t>      </a:t>
            </a:r>
            <a:r>
              <a:rPr lang="tr-TR" sz="2800" dirty="0" smtClean="0">
                <a:solidFill>
                  <a:schemeClr val="bg1"/>
                </a:solidFill>
                <a:latin typeface="Yu Gothic UI Semilight" pitchFamily="34" charset="-128"/>
                <a:ea typeface="Yu Gothic UI Semilight" pitchFamily="34" charset="-128"/>
              </a:rPr>
              <a:t>İletişim bir toplulukta veya bir grupta oldukça önemlidir ve sosyal açıdan olmazsa olmaz bir nitelik taşımaktadır. Kişi, sosyal çevrede sağlıklı ve mutlu bir yaşam sürmek için iletişim kurmak zorundadır. İletişim hayatın vazgeçilmez bir gereğidir. Ayrıca ruhsal - bedensel ihtiyaçları gidermek için iletişim oldukça gereklidir. Toplumsal kanun ve kuralları sağlıklı bir biçimde işletebilmek için gereklidir.</a:t>
            </a:r>
            <a:endParaRPr lang="tr-TR" dirty="0">
              <a:solidFill>
                <a:schemeClr val="bg1"/>
              </a:solidFill>
              <a:latin typeface="Yu Gothic UI Semilight" pitchFamily="34" charset="-128"/>
              <a:ea typeface="Yu Gothic UI Semilight"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714356"/>
            <a:ext cx="8229600" cy="4525963"/>
          </a:xfrm>
        </p:spPr>
        <p:txBody>
          <a:bodyPr/>
          <a:lstStyle/>
          <a:p>
            <a:r>
              <a:rPr lang="tr-TR" dirty="0" smtClean="0"/>
              <a:t>İletişim farklı göstergeler ile gerçekleştirilebilir. Söz ve yazı ile gerçekleşen iletişim dil göstergesiyle gerçekleşen iletişimdir. İletişimin en iyi yolu dildir. İnsan düşüncelerini en iyi dil ile anlatır.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1543032" cy="1143000"/>
          </a:xfrm>
        </p:spPr>
        <p:txBody>
          <a:bodyPr>
            <a:normAutofit/>
          </a:bodyPr>
          <a:lstStyle/>
          <a:p>
            <a:r>
              <a:rPr lang="tr-TR" dirty="0" smtClean="0">
                <a:solidFill>
                  <a:schemeClr val="bg1"/>
                </a:solidFill>
              </a:rPr>
              <a:t>Dil;</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Dil, insanlar arasında iletişimi sağlayan sesli ya da yazılı simgeler sistemi. Dil simgelerine "gösterge" adı verilir. Bu göstergeler, saymaca bir nitelik taşır; anlamla doğal bir bağlantıdan kaynaklanmayıp toplumsal bir anlaşmadan, bireyler arasında üstü kapalı bir uzlaşmadan doğar. Bu tanıma göre dil, yalnızca insan toplumlarında bulunan bir yetenektir.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642918"/>
            <a:ext cx="8229600" cy="4525963"/>
          </a:xfrm>
        </p:spPr>
        <p:txBody>
          <a:bodyPr>
            <a:normAutofit lnSpcReduction="10000"/>
          </a:bodyPr>
          <a:lstStyle/>
          <a:p>
            <a:r>
              <a:rPr lang="tr-TR" dirty="0" smtClean="0">
                <a:solidFill>
                  <a:schemeClr val="bg1"/>
                </a:solidFill>
              </a:rPr>
              <a:t>Dil, gelişmiş bir iletişim aracıdır.</a:t>
            </a:r>
          </a:p>
          <a:p>
            <a:r>
              <a:rPr lang="tr-TR" dirty="0" smtClean="0">
                <a:solidFill>
                  <a:schemeClr val="bg1"/>
                </a:solidFill>
              </a:rPr>
              <a:t>Dil, seslerden oluşmuş bir anlaşma sistemidir.</a:t>
            </a:r>
          </a:p>
          <a:p>
            <a:r>
              <a:rPr lang="tr-TR" dirty="0" smtClean="0">
                <a:solidFill>
                  <a:schemeClr val="bg1"/>
                </a:solidFill>
              </a:rPr>
              <a:t>Tam anlamıyla anlatma ve anlaşma; seslerden örülü kurallar bütünü olan "dil" ile sağlanır.</a:t>
            </a:r>
          </a:p>
          <a:p>
            <a:r>
              <a:rPr lang="tr-TR" dirty="0" smtClean="0">
                <a:solidFill>
                  <a:schemeClr val="bg1"/>
                </a:solidFill>
              </a:rPr>
              <a:t>Dil, düşünce ve zekânın bir göstergesidir.</a:t>
            </a:r>
          </a:p>
          <a:p>
            <a:r>
              <a:rPr lang="tr-TR" dirty="0" smtClean="0">
                <a:solidFill>
                  <a:schemeClr val="bg1"/>
                </a:solidFill>
              </a:rPr>
              <a:t>Dil, canlı bir varlıktır.</a:t>
            </a:r>
          </a:p>
          <a:p>
            <a:r>
              <a:rPr lang="tr-TR" dirty="0" smtClean="0">
                <a:solidFill>
                  <a:schemeClr val="bg1"/>
                </a:solidFill>
              </a:rPr>
              <a:t>Dil, sosyal bir varlıktır.</a:t>
            </a:r>
          </a:p>
          <a:p>
            <a:r>
              <a:rPr lang="tr-TR" dirty="0" smtClean="0">
                <a:solidFill>
                  <a:schemeClr val="bg1"/>
                </a:solidFill>
              </a:rPr>
              <a:t>Dil, bir ortaklıktır.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357166"/>
            <a:ext cx="8229600" cy="4525963"/>
          </a:xfrm>
        </p:spPr>
        <p:txBody>
          <a:bodyPr/>
          <a:lstStyle/>
          <a:p>
            <a:r>
              <a:rPr lang="tr-TR" dirty="0" smtClean="0">
                <a:solidFill>
                  <a:schemeClr val="bg1"/>
                </a:solidFill>
              </a:rPr>
              <a:t>Tarih boyunca birçok topluluk dünya üzerinde boy gösterdi ve belli bir süre sonra dilleriyle birlikte yok olup gitti. Şuan en iyimser değerlendirmelere göre, bugün dünya üzerinde yaklaşık 6000 dil bulunuyor. Birleşmiş Milletlere göre iste tam 8000 dil var. Bu dillerin hemen hemen yarısı bu yüzyılda yeryüzünden silinmiş olacak. Yani yaklaşık iki haftada bir dünya üzerinden bir dil yok oluyor.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71480"/>
            <a:ext cx="8229600" cy="4525963"/>
          </a:xfrm>
        </p:spPr>
        <p:txBody>
          <a:bodyPr/>
          <a:lstStyle/>
          <a:p>
            <a:r>
              <a:rPr lang="tr-TR" dirty="0" smtClean="0">
                <a:solidFill>
                  <a:schemeClr val="bg1"/>
                </a:solidFill>
              </a:rPr>
              <a:t>Şuan kullanılmakta olan 250 dil vardır.</a:t>
            </a:r>
          </a:p>
          <a:p>
            <a:r>
              <a:rPr lang="tr-TR" dirty="0" smtClean="0">
                <a:solidFill>
                  <a:schemeClr val="bg1"/>
                </a:solidFill>
              </a:rPr>
              <a:t>Bunlardan en çok karaktere sahip olan dil Kamboçya’nın yerel dilidir.</a:t>
            </a:r>
          </a:p>
          <a:p>
            <a:r>
              <a:rPr lang="tr-TR" dirty="0" smtClean="0">
                <a:solidFill>
                  <a:schemeClr val="bg1"/>
                </a:solidFill>
              </a:rPr>
              <a:t>En çok kelime barındıran dil ise Arapça’dır.</a:t>
            </a:r>
          </a:p>
          <a:p>
            <a:r>
              <a:rPr lang="tr-TR" dirty="0" smtClean="0">
                <a:solidFill>
                  <a:schemeClr val="bg1"/>
                </a:solidFill>
              </a:rPr>
              <a:t>Arapça’da 1.5 milyon kelime bulunmaktadır, Türkçe’de ise yaklaşık 110 bin kelime bulunur.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043230" cy="1143000"/>
          </a:xfrm>
        </p:spPr>
        <p:txBody>
          <a:bodyPr>
            <a:normAutofit fontScale="90000"/>
          </a:bodyPr>
          <a:lstStyle/>
          <a:p>
            <a:r>
              <a:rPr lang="tr-TR" dirty="0" smtClean="0">
                <a:solidFill>
                  <a:schemeClr val="bg1"/>
                </a:solidFill>
              </a:rPr>
              <a:t>Dilin İşlevleri;</a:t>
            </a:r>
            <a:endParaRPr lang="tr-TR" dirty="0">
              <a:solidFill>
                <a:schemeClr val="bg1"/>
              </a:solidFill>
            </a:endParaRPr>
          </a:p>
        </p:txBody>
      </p:sp>
      <p:sp>
        <p:nvSpPr>
          <p:cNvPr id="3" name="2 İçerik Yer Tutucusu"/>
          <p:cNvSpPr>
            <a:spLocks noGrp="1"/>
          </p:cNvSpPr>
          <p:nvPr>
            <p:ph idx="1"/>
          </p:nvPr>
        </p:nvSpPr>
        <p:spPr/>
        <p:txBody>
          <a:bodyPr/>
          <a:lstStyle/>
          <a:p>
            <a:pPr>
              <a:buFont typeface="Wingdings" pitchFamily="2" charset="2"/>
              <a:buChar char="v"/>
            </a:pPr>
            <a:r>
              <a:rPr lang="tr-TR" dirty="0" smtClean="0">
                <a:solidFill>
                  <a:schemeClr val="bg1"/>
                </a:solidFill>
              </a:rPr>
              <a:t>Heyecan bildirme işlevi</a:t>
            </a:r>
          </a:p>
          <a:p>
            <a:pPr>
              <a:buFont typeface="Wingdings" pitchFamily="2" charset="2"/>
              <a:buChar char="v"/>
            </a:pPr>
            <a:r>
              <a:rPr lang="tr-TR" dirty="0" smtClean="0">
                <a:solidFill>
                  <a:schemeClr val="bg1"/>
                </a:solidFill>
              </a:rPr>
              <a:t>Göndericilik işlevi</a:t>
            </a:r>
          </a:p>
          <a:p>
            <a:pPr>
              <a:buFont typeface="Wingdings" pitchFamily="2" charset="2"/>
              <a:buChar char="v"/>
            </a:pPr>
            <a:r>
              <a:rPr lang="tr-TR" dirty="0" smtClean="0">
                <a:solidFill>
                  <a:schemeClr val="bg1"/>
                </a:solidFill>
              </a:rPr>
              <a:t>Alıcıyı harekete geçirme işlevi</a:t>
            </a:r>
          </a:p>
          <a:p>
            <a:pPr>
              <a:buFont typeface="Wingdings" pitchFamily="2" charset="2"/>
              <a:buChar char="v"/>
            </a:pPr>
            <a:r>
              <a:rPr lang="tr-TR" dirty="0" smtClean="0">
                <a:solidFill>
                  <a:schemeClr val="bg1"/>
                </a:solidFill>
              </a:rPr>
              <a:t>Dil ötesi işlevi</a:t>
            </a:r>
          </a:p>
          <a:p>
            <a:pPr>
              <a:buFont typeface="Wingdings" pitchFamily="2" charset="2"/>
              <a:buChar char="v"/>
            </a:pPr>
            <a:r>
              <a:rPr lang="tr-TR" dirty="0" smtClean="0">
                <a:solidFill>
                  <a:schemeClr val="bg1"/>
                </a:solidFill>
              </a:rPr>
              <a:t>Kanalı kontrol işlevi</a:t>
            </a:r>
          </a:p>
          <a:p>
            <a:pPr>
              <a:buFont typeface="Wingdings" pitchFamily="2" charset="2"/>
              <a:buChar char="v"/>
            </a:pPr>
            <a:r>
              <a:rPr lang="tr-TR" dirty="0" smtClean="0">
                <a:solidFill>
                  <a:schemeClr val="bg1"/>
                </a:solidFill>
              </a:rPr>
              <a:t>Şiirsellik işlevi</a:t>
            </a:r>
            <a:endParaRPr lang="tr-TR"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71480"/>
            <a:ext cx="8229600" cy="4525963"/>
          </a:xfrm>
        </p:spPr>
        <p:txBody>
          <a:bodyPr/>
          <a:lstStyle/>
          <a:p>
            <a:r>
              <a:rPr lang="tr-TR" dirty="0" smtClean="0">
                <a:solidFill>
                  <a:schemeClr val="bg1"/>
                </a:solidFill>
              </a:rPr>
              <a:t>Dil kullanılmadan yapılan iletişim dil dışı göstergeler ile gerçekleştirilen iletişimdir.</a:t>
            </a:r>
          </a:p>
          <a:p>
            <a:r>
              <a:rPr lang="tr-TR" dirty="0" smtClean="0">
                <a:solidFill>
                  <a:schemeClr val="bg1"/>
                </a:solidFill>
              </a:rPr>
              <a:t>Resim, şekil, işaret, hareket, jest ve mimikler dil dışı göstergelerdir.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971924" cy="1143000"/>
          </a:xfrm>
        </p:spPr>
        <p:txBody>
          <a:bodyPr/>
          <a:lstStyle/>
          <a:p>
            <a:r>
              <a:rPr lang="tr-TR" dirty="0" smtClean="0">
                <a:solidFill>
                  <a:schemeClr val="bg1"/>
                </a:solidFill>
              </a:rPr>
              <a:t>Dil dışı öğeler;</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Belirti:</a:t>
            </a:r>
            <a:r>
              <a:rPr lang="tr-TR" dirty="0" smtClean="0"/>
              <a:t> </a:t>
            </a:r>
            <a:r>
              <a:rPr lang="tr-TR" dirty="0" smtClean="0">
                <a:solidFill>
                  <a:schemeClr val="bg1"/>
                </a:solidFill>
              </a:rPr>
              <a:t>Amacı olmayan, istem dışı gerçekleşen doğal göstergelere belirti denir. Belirti ancak onu yorumlamayı bilene bir şeyler anlatır.</a:t>
            </a:r>
          </a:p>
          <a:p>
            <a:r>
              <a:rPr lang="tr-TR" dirty="0" smtClean="0">
                <a:solidFill>
                  <a:schemeClr val="bg1"/>
                </a:solidFill>
              </a:rPr>
              <a:t>Örneğin ; duman ateşin belirtisidir.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2543164" cy="1143000"/>
          </a:xfrm>
        </p:spPr>
        <p:txBody>
          <a:bodyPr/>
          <a:lstStyle/>
          <a:p>
            <a:r>
              <a:rPr lang="tr-TR" dirty="0" smtClean="0">
                <a:solidFill>
                  <a:schemeClr val="bg1"/>
                </a:solidFill>
              </a:rPr>
              <a:t>İletişim;</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İletişim, iletilen bilginin hem gönderici hem de alıcı tarafından anlaşıldığı ortamda bilginin bir göndericiden bir alıcıya aktarılma sürecidir.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229600" cy="4525963"/>
          </a:xfrm>
        </p:spPr>
        <p:txBody>
          <a:bodyPr/>
          <a:lstStyle/>
          <a:p>
            <a:r>
              <a:rPr lang="tr-TR" b="1" dirty="0" smtClean="0">
                <a:solidFill>
                  <a:schemeClr val="bg1"/>
                </a:solidFill>
              </a:rPr>
              <a:t>Görsel gösterge (ikon):</a:t>
            </a:r>
            <a:r>
              <a:rPr lang="tr-TR" dirty="0" smtClean="0">
                <a:solidFill>
                  <a:schemeClr val="bg1"/>
                </a:solidFill>
              </a:rPr>
              <a:t>Bir gerçekliği doğrudan doğruya aktaran bütün şekil, fotoğraf, çizim, resim vb. görsel unsurlara görsel gösterge denir.</a:t>
            </a:r>
            <a:endParaRPr lang="tr-TR" dirty="0">
              <a:solidFill>
                <a:schemeClr val="bg1"/>
              </a:solidFill>
            </a:endParaRPr>
          </a:p>
        </p:txBody>
      </p:sp>
      <p:pic>
        <p:nvPicPr>
          <p:cNvPr id="2050" name="Picture 2" descr="C:\Users\10nim\Desktop\bilbo_baggins_by_yuuza-d5poo7s.jpg"/>
          <p:cNvPicPr>
            <a:picLocks noChangeAspect="1" noChangeArrowheads="1"/>
          </p:cNvPicPr>
          <p:nvPr/>
        </p:nvPicPr>
        <p:blipFill>
          <a:blip r:embed="rId3" cstate="print"/>
          <a:srcRect/>
          <a:stretch>
            <a:fillRect/>
          </a:stretch>
        </p:blipFill>
        <p:spPr bwMode="auto">
          <a:xfrm>
            <a:off x="5143504" y="2643182"/>
            <a:ext cx="2719388" cy="3095570"/>
          </a:xfrm>
          <a:prstGeom prst="rect">
            <a:avLst/>
          </a:prstGeom>
          <a:noFill/>
        </p:spPr>
      </p:pic>
      <p:sp>
        <p:nvSpPr>
          <p:cNvPr id="5" name="2 İçerik Yer Tutucusu"/>
          <p:cNvSpPr txBox="1">
            <a:spLocks/>
          </p:cNvSpPr>
          <p:nvPr/>
        </p:nvSpPr>
        <p:spPr>
          <a:xfrm>
            <a:off x="428596" y="2786058"/>
            <a:ext cx="5143536" cy="85725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3200" dirty="0" smtClean="0">
                <a:solidFill>
                  <a:schemeClr val="bg1"/>
                </a:solidFill>
              </a:rPr>
              <a:t>Yan taraftaki resim bir ikondur.</a:t>
            </a:r>
            <a:endParaRPr kumimoji="0" lang="tr-T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4525963"/>
          </a:xfrm>
        </p:spPr>
        <p:txBody>
          <a:bodyPr/>
          <a:lstStyle/>
          <a:p>
            <a:r>
              <a:rPr lang="tr-TR" b="1" dirty="0" smtClean="0">
                <a:solidFill>
                  <a:schemeClr val="bg1"/>
                </a:solidFill>
              </a:rPr>
              <a:t>Belirtke:</a:t>
            </a:r>
            <a:r>
              <a:rPr lang="tr-TR" dirty="0" smtClean="0"/>
              <a:t> </a:t>
            </a:r>
            <a:r>
              <a:rPr lang="tr-TR" dirty="0" smtClean="0">
                <a:solidFill>
                  <a:schemeClr val="bg1"/>
                </a:solidFill>
              </a:rPr>
              <a:t>İletişim kurma, ileti aktarma, bilgi verme amacı taşıyan, göstereni ile gösterileni arasında uzlaşıma bağlı bir ilişki bulunan göstergelere belirtke denir.</a:t>
            </a:r>
            <a:endParaRPr lang="tr-TR" dirty="0">
              <a:solidFill>
                <a:schemeClr val="bg1"/>
              </a:solidFill>
            </a:endParaRPr>
          </a:p>
        </p:txBody>
      </p:sp>
      <p:pic>
        <p:nvPicPr>
          <p:cNvPr id="1026" name="Picture 2" descr="C:\Users\10nim\Desktop\traffic-sign-6647_640.png">
            <a:hlinkClick r:id="rId3"/>
          </p:cNvPr>
          <p:cNvPicPr>
            <a:picLocks noChangeAspect="1" noChangeArrowheads="1"/>
          </p:cNvPicPr>
          <p:nvPr/>
        </p:nvPicPr>
        <p:blipFill>
          <a:blip r:embed="rId4" cstate="print"/>
          <a:srcRect/>
          <a:stretch>
            <a:fillRect/>
          </a:stretch>
        </p:blipFill>
        <p:spPr bwMode="auto">
          <a:xfrm>
            <a:off x="5286380" y="2571744"/>
            <a:ext cx="3455989" cy="3455989"/>
          </a:xfrm>
          <a:prstGeom prst="rect">
            <a:avLst/>
          </a:prstGeom>
          <a:noFill/>
        </p:spPr>
      </p:pic>
      <p:sp>
        <p:nvSpPr>
          <p:cNvPr id="6" name="2 İçerik Yer Tutucusu"/>
          <p:cNvSpPr txBox="1">
            <a:spLocks/>
          </p:cNvSpPr>
          <p:nvPr/>
        </p:nvSpPr>
        <p:spPr>
          <a:xfrm>
            <a:off x="642910" y="2571744"/>
            <a:ext cx="4572032" cy="359729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3200" dirty="0" smtClean="0">
                <a:solidFill>
                  <a:schemeClr val="bg1"/>
                </a:solidFill>
              </a:rPr>
              <a:t>Yan taraftaki trafik levhası bir belirtkedir.</a:t>
            </a:r>
            <a:endParaRPr kumimoji="0" lang="tr-T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229600" cy="5214974"/>
          </a:xfrm>
        </p:spPr>
        <p:txBody>
          <a:bodyPr>
            <a:normAutofit/>
          </a:bodyPr>
          <a:lstStyle/>
          <a:p>
            <a:r>
              <a:rPr lang="tr-TR" b="1" dirty="0" smtClean="0">
                <a:solidFill>
                  <a:schemeClr val="bg1"/>
                </a:solidFill>
              </a:rPr>
              <a:t>Simge: </a:t>
            </a:r>
            <a:r>
              <a:rPr lang="tr-TR" sz="2800" dirty="0" smtClean="0">
                <a:solidFill>
                  <a:schemeClr val="bg1"/>
                </a:solidFill>
              </a:rPr>
              <a:t>Uzlaşmaya bağlı olarak kavramların yerini tutan göstergelere simge denir. Bir görsel, söz gelimi bir güvercin resmi, kullanıldığı “bağlam”a göre, simge de görsel gösterge de olabilir. Bir kişi bir güvercin resmi çizmişse somut bir gerçekliği kâğıda aktarmış, yani bir görsel gösterge oluşturmuş olur. Ama aynı resim, Birleşmiş Milletler binasının duvarında durduğunda bir simgeye dönüşür. Çünkü bu resmin gönderme yaptığı şey, artık güvercinin kendisi değil, bir uzlaşma sonucunda ulaşılan “</a:t>
            </a:r>
            <a:r>
              <a:rPr lang="tr-TR" sz="2800" b="1" dirty="0" smtClean="0">
                <a:solidFill>
                  <a:schemeClr val="bg1"/>
                </a:solidFill>
              </a:rPr>
              <a:t>barış</a:t>
            </a:r>
            <a:r>
              <a:rPr lang="tr-TR" sz="2800" dirty="0" smtClean="0">
                <a:solidFill>
                  <a:schemeClr val="bg1"/>
                </a:solidFill>
              </a:rPr>
              <a:t>“tır</a:t>
            </a:r>
            <a:endParaRPr lang="tr-TR"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3857652" cy="1143000"/>
          </a:xfrm>
        </p:spPr>
        <p:txBody>
          <a:bodyPr>
            <a:normAutofit fontScale="90000"/>
          </a:bodyPr>
          <a:lstStyle/>
          <a:p>
            <a:r>
              <a:rPr lang="tr-TR" b="1" dirty="0" smtClean="0">
                <a:solidFill>
                  <a:schemeClr val="bg1"/>
                </a:solidFill>
              </a:rPr>
              <a:t>Jest ve Mimikler;</a:t>
            </a:r>
            <a:endParaRPr lang="tr-TR" b="1" dirty="0">
              <a:solidFill>
                <a:schemeClr val="bg1"/>
              </a:solidFill>
            </a:endParaRPr>
          </a:p>
        </p:txBody>
      </p:sp>
      <p:sp>
        <p:nvSpPr>
          <p:cNvPr id="3" name="2 İçerik Yer Tutucusu"/>
          <p:cNvSpPr>
            <a:spLocks noGrp="1"/>
          </p:cNvSpPr>
          <p:nvPr>
            <p:ph idx="1"/>
          </p:nvPr>
        </p:nvSpPr>
        <p:spPr/>
        <p:txBody>
          <a:bodyPr>
            <a:normAutofit/>
          </a:bodyPr>
          <a:lstStyle/>
          <a:p>
            <a:r>
              <a:rPr lang="tr-TR" b="1" dirty="0" smtClean="0">
                <a:solidFill>
                  <a:schemeClr val="bg1"/>
                </a:solidFill>
              </a:rPr>
              <a:t>Jest</a:t>
            </a:r>
            <a:r>
              <a:rPr lang="tr-TR" dirty="0" smtClean="0">
                <a:solidFill>
                  <a:schemeClr val="bg1"/>
                </a:solidFill>
              </a:rPr>
              <a:t>; Bir duyguyu, düşünceyi yada bir konuyu anlatırken el, kol, ayak veya baş ile yapılan hareketler ve beden hareketlerinin tamamına verilen isimdir.</a:t>
            </a:r>
          </a:p>
          <a:p>
            <a:r>
              <a:rPr lang="tr-TR" b="1" dirty="0" smtClean="0">
                <a:solidFill>
                  <a:schemeClr val="bg1"/>
                </a:solidFill>
              </a:rPr>
              <a:t>Mimik</a:t>
            </a:r>
            <a:r>
              <a:rPr lang="tr-TR" dirty="0" smtClean="0">
                <a:solidFill>
                  <a:schemeClr val="bg1"/>
                </a:solidFill>
              </a:rPr>
              <a:t> ise; Bir duyguyu, düşünceyi yada bir konuyu anlatırken kaş, göz, ağız, yüz hareketleriyle anlatılmasıdır.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2614602" cy="1143000"/>
          </a:xfrm>
        </p:spPr>
        <p:txBody>
          <a:bodyPr/>
          <a:lstStyle/>
          <a:p>
            <a:r>
              <a:rPr lang="tr-TR" dirty="0" smtClean="0"/>
              <a:t>Mimikler;</a:t>
            </a:r>
            <a:endParaRPr lang="tr-TR" dirty="0"/>
          </a:p>
        </p:txBody>
      </p:sp>
      <p:pic>
        <p:nvPicPr>
          <p:cNvPr id="1026" name="Picture 2" descr="C:\Users\10nim\Desktop\asdasd.jpg"/>
          <p:cNvPicPr>
            <a:picLocks noChangeAspect="1" noChangeArrowheads="1"/>
          </p:cNvPicPr>
          <p:nvPr/>
        </p:nvPicPr>
        <p:blipFill>
          <a:blip r:embed="rId2" cstate="print"/>
          <a:srcRect/>
          <a:stretch>
            <a:fillRect/>
          </a:stretch>
        </p:blipFill>
        <p:spPr bwMode="auto">
          <a:xfrm>
            <a:off x="776270" y="857232"/>
            <a:ext cx="1295400" cy="1895475"/>
          </a:xfrm>
          <a:prstGeom prst="rect">
            <a:avLst/>
          </a:prstGeom>
          <a:noFill/>
        </p:spPr>
      </p:pic>
      <p:pic>
        <p:nvPicPr>
          <p:cNvPr id="1027" name="Picture 3" descr="C:\Users\10nim\Desktop\as.jpg"/>
          <p:cNvPicPr>
            <a:picLocks noChangeAspect="1" noChangeArrowheads="1"/>
          </p:cNvPicPr>
          <p:nvPr/>
        </p:nvPicPr>
        <p:blipFill>
          <a:blip r:embed="rId3" cstate="print"/>
          <a:srcRect/>
          <a:stretch>
            <a:fillRect/>
          </a:stretch>
        </p:blipFill>
        <p:spPr bwMode="auto">
          <a:xfrm>
            <a:off x="3471865" y="995358"/>
            <a:ext cx="1457325" cy="1790700"/>
          </a:xfrm>
          <a:prstGeom prst="rect">
            <a:avLst/>
          </a:prstGeom>
          <a:noFill/>
        </p:spPr>
      </p:pic>
      <p:pic>
        <p:nvPicPr>
          <p:cNvPr id="1028" name="Picture 4" descr="C:\Users\10nim\Desktop\fdbdf.jpg"/>
          <p:cNvPicPr>
            <a:picLocks noChangeAspect="1" noChangeArrowheads="1"/>
          </p:cNvPicPr>
          <p:nvPr/>
        </p:nvPicPr>
        <p:blipFill>
          <a:blip r:embed="rId4" cstate="print"/>
          <a:srcRect/>
          <a:stretch>
            <a:fillRect/>
          </a:stretch>
        </p:blipFill>
        <p:spPr bwMode="auto">
          <a:xfrm>
            <a:off x="6477023" y="928670"/>
            <a:ext cx="1381125" cy="1809750"/>
          </a:xfrm>
          <a:prstGeom prst="rect">
            <a:avLst/>
          </a:prstGeom>
          <a:noFill/>
        </p:spPr>
      </p:pic>
      <p:pic>
        <p:nvPicPr>
          <p:cNvPr id="1029" name="Picture 5" descr="C:\Users\10nim\Desktop\dfdsf.jpg"/>
          <p:cNvPicPr>
            <a:picLocks noChangeAspect="1" noChangeArrowheads="1"/>
          </p:cNvPicPr>
          <p:nvPr/>
        </p:nvPicPr>
        <p:blipFill>
          <a:blip r:embed="rId5" cstate="print"/>
          <a:srcRect/>
          <a:stretch>
            <a:fillRect/>
          </a:stretch>
        </p:blipFill>
        <p:spPr bwMode="auto">
          <a:xfrm>
            <a:off x="714348" y="2857496"/>
            <a:ext cx="1285875" cy="1847850"/>
          </a:xfrm>
          <a:prstGeom prst="rect">
            <a:avLst/>
          </a:prstGeom>
          <a:noFill/>
        </p:spPr>
      </p:pic>
      <p:pic>
        <p:nvPicPr>
          <p:cNvPr id="1030" name="Picture 6" descr="C:\Users\10nim\Desktop\insanyuzu.jpg">
            <a:hlinkClick r:id="rId6"/>
          </p:cNvPr>
          <p:cNvPicPr>
            <a:picLocks noChangeAspect="1" noChangeArrowheads="1"/>
          </p:cNvPicPr>
          <p:nvPr/>
        </p:nvPicPr>
        <p:blipFill>
          <a:blip r:embed="rId7" cstate="print"/>
          <a:srcRect/>
          <a:stretch>
            <a:fillRect/>
          </a:stretch>
        </p:blipFill>
        <p:spPr bwMode="auto">
          <a:xfrm>
            <a:off x="3471865" y="2857496"/>
            <a:ext cx="1457325" cy="1990725"/>
          </a:xfrm>
          <a:prstGeom prst="rect">
            <a:avLst/>
          </a:prstGeom>
          <a:noFill/>
        </p:spPr>
      </p:pic>
      <p:pic>
        <p:nvPicPr>
          <p:cNvPr id="1031" name="Picture 7" descr="C:\Users\10nim\Desktop\sadasfas.jpg"/>
          <p:cNvPicPr>
            <a:picLocks noChangeAspect="1" noChangeArrowheads="1"/>
          </p:cNvPicPr>
          <p:nvPr/>
        </p:nvPicPr>
        <p:blipFill>
          <a:blip r:embed="rId8" cstate="print"/>
          <a:srcRect/>
          <a:stretch>
            <a:fillRect/>
          </a:stretch>
        </p:blipFill>
        <p:spPr bwMode="auto">
          <a:xfrm>
            <a:off x="6500826" y="2809884"/>
            <a:ext cx="1543050" cy="1905000"/>
          </a:xfrm>
          <a:prstGeom prst="rect">
            <a:avLst/>
          </a:prstGeom>
          <a:noFill/>
        </p:spPr>
      </p:pic>
      <p:pic>
        <p:nvPicPr>
          <p:cNvPr id="1032" name="Picture 8" descr="C:\Users\10nim\Desktop\fgnfgb.jpg"/>
          <p:cNvPicPr>
            <a:picLocks noChangeAspect="1" noChangeArrowheads="1"/>
          </p:cNvPicPr>
          <p:nvPr/>
        </p:nvPicPr>
        <p:blipFill>
          <a:blip r:embed="rId9" cstate="print"/>
          <a:srcRect/>
          <a:stretch>
            <a:fillRect/>
          </a:stretch>
        </p:blipFill>
        <p:spPr bwMode="auto">
          <a:xfrm>
            <a:off x="785786" y="5019698"/>
            <a:ext cx="1228725" cy="1695450"/>
          </a:xfrm>
          <a:prstGeom prst="rect">
            <a:avLst/>
          </a:prstGeom>
          <a:noFill/>
        </p:spPr>
      </p:pic>
      <p:pic>
        <p:nvPicPr>
          <p:cNvPr id="1033" name="Picture 9" descr="C:\Users\10nim\Desktop\insanyuzu-crop.jpg"/>
          <p:cNvPicPr>
            <a:picLocks noChangeAspect="1" noChangeArrowheads="1"/>
          </p:cNvPicPr>
          <p:nvPr/>
        </p:nvPicPr>
        <p:blipFill>
          <a:blip r:embed="rId10" cstate="print"/>
          <a:srcRect/>
          <a:stretch>
            <a:fillRect/>
          </a:stretch>
        </p:blipFill>
        <p:spPr bwMode="auto">
          <a:xfrm>
            <a:off x="3500430" y="4972050"/>
            <a:ext cx="1228725" cy="1885950"/>
          </a:xfrm>
          <a:prstGeom prst="rect">
            <a:avLst/>
          </a:prstGeom>
          <a:noFill/>
        </p:spPr>
      </p:pic>
      <p:pic>
        <p:nvPicPr>
          <p:cNvPr id="1034" name="Picture 10" descr="C:\Users\10nim\Desktop\fdbdfb.jpg"/>
          <p:cNvPicPr>
            <a:picLocks noChangeAspect="1" noChangeArrowheads="1"/>
          </p:cNvPicPr>
          <p:nvPr/>
        </p:nvPicPr>
        <p:blipFill>
          <a:blip r:embed="rId11" cstate="print"/>
          <a:srcRect/>
          <a:stretch>
            <a:fillRect/>
          </a:stretch>
        </p:blipFill>
        <p:spPr bwMode="auto">
          <a:xfrm>
            <a:off x="6543698" y="4929198"/>
            <a:ext cx="1314450" cy="1771650"/>
          </a:xfrm>
          <a:prstGeom prst="rect">
            <a:avLst/>
          </a:prstGeom>
          <a:noFill/>
        </p:spPr>
      </p:pic>
      <p:pic>
        <p:nvPicPr>
          <p:cNvPr id="2050" name="Picture 2" descr="C:\Sitelerin Takibi\Dersimiz.com\2015-2016 Yüklemeleri\dersimiz.com.png"/>
          <p:cNvPicPr>
            <a:picLocks noChangeAspect="1" noChangeArrowheads="1"/>
          </p:cNvPicPr>
          <p:nvPr/>
        </p:nvPicPr>
        <p:blipFill>
          <a:blip r:embed="rId12" cstate="print"/>
          <a:srcRect/>
          <a:stretch>
            <a:fillRect/>
          </a:stretch>
        </p:blipFill>
        <p:spPr bwMode="auto">
          <a:xfrm>
            <a:off x="7334250" y="6524625"/>
            <a:ext cx="1809750" cy="333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2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20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20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fade">
                                      <p:cBhvr>
                                        <p:cTn id="37" dur="20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20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3"/>
                                        </p:tgtEl>
                                        <p:attrNameLst>
                                          <p:attrName>style.visibility</p:attrName>
                                        </p:attrNameLst>
                                      </p:cBhvr>
                                      <p:to>
                                        <p:strVal val="visible"/>
                                      </p:to>
                                    </p:set>
                                    <p:animEffect transition="in" filter="fade">
                                      <p:cBhvr>
                                        <p:cTn id="47" dur="2000"/>
                                        <p:tgtEl>
                                          <p:spTgt spid="10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4"/>
                                        </p:tgtEl>
                                        <p:attrNameLst>
                                          <p:attrName>style.visibility</p:attrName>
                                        </p:attrNameLst>
                                      </p:cBhvr>
                                      <p:to>
                                        <p:strVal val="visible"/>
                                      </p:to>
                                    </p:set>
                                    <p:animEffect transition="in" filter="fade">
                                      <p:cBhvr>
                                        <p:cTn id="52"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971924" cy="1143000"/>
          </a:xfrm>
        </p:spPr>
        <p:txBody>
          <a:bodyPr/>
          <a:lstStyle/>
          <a:p>
            <a:r>
              <a:rPr lang="tr-TR" dirty="0" smtClean="0">
                <a:solidFill>
                  <a:schemeClr val="bg1"/>
                </a:solidFill>
              </a:rPr>
              <a:t>İletişim Araçları;</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İletişim araçları, bilgi akışını sağlayan araçlara verilen genel isimdir.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114536" cy="1143000"/>
          </a:xfrm>
        </p:spPr>
        <p:txBody>
          <a:bodyPr/>
          <a:lstStyle/>
          <a:p>
            <a:r>
              <a:rPr lang="tr-TR" dirty="0" smtClean="0">
                <a:solidFill>
                  <a:schemeClr val="bg1"/>
                </a:solidFill>
              </a:rPr>
              <a:t>Telefon;</a:t>
            </a:r>
            <a:endParaRPr lang="tr-TR" dirty="0">
              <a:solidFill>
                <a:schemeClr val="bg1"/>
              </a:solidFill>
            </a:endParaRPr>
          </a:p>
        </p:txBody>
      </p:sp>
      <p:sp>
        <p:nvSpPr>
          <p:cNvPr id="3" name="2 İçerik Yer Tutucusu"/>
          <p:cNvSpPr>
            <a:spLocks noGrp="1"/>
          </p:cNvSpPr>
          <p:nvPr>
            <p:ph idx="1"/>
          </p:nvPr>
        </p:nvSpPr>
        <p:spPr/>
        <p:txBody>
          <a:bodyPr>
            <a:normAutofit fontScale="92500" lnSpcReduction="10000"/>
          </a:bodyPr>
          <a:lstStyle/>
          <a:p>
            <a:r>
              <a:rPr lang="tr-TR" dirty="0" smtClean="0">
                <a:solidFill>
                  <a:schemeClr val="bg1"/>
                </a:solidFill>
              </a:rPr>
              <a:t>Günümüzdeki en önemli iletişim aracıdır.</a:t>
            </a:r>
          </a:p>
          <a:p>
            <a:r>
              <a:rPr lang="tr-TR" b="1" dirty="0" smtClean="0">
                <a:solidFill>
                  <a:schemeClr val="bg1"/>
                </a:solidFill>
              </a:rPr>
              <a:t>Telefon</a:t>
            </a:r>
            <a:r>
              <a:rPr lang="tr-TR" dirty="0" smtClean="0">
                <a:solidFill>
                  <a:schemeClr val="bg1"/>
                </a:solidFill>
              </a:rPr>
              <a:t> birbirinden uzak yerlerde bulunan kişiler ve düzenekler arasında bilgi alışverişini sağlayan elektrikli ses alıp verme aygıtıdır.Telefonun çalışmasında ana ilke ağızdan çıkan ses dalgalarının önce elektrik sinyallerine çevrilmesi, bu sinyallerin çeşitli gönderme yöntemleriyle uzağa iletilmesinden sonra, bu defa da elektrik sinyallerinin yeniden kulakla duyulabilecek ses dalgalarına çevrilmesidir.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114800" cy="1143000"/>
          </a:xfrm>
        </p:spPr>
        <p:txBody>
          <a:bodyPr/>
          <a:lstStyle/>
          <a:p>
            <a:r>
              <a:rPr lang="tr-TR" dirty="0" smtClean="0">
                <a:solidFill>
                  <a:schemeClr val="bg1"/>
                </a:solidFill>
              </a:rPr>
              <a:t>Telefonun İcadı;</a:t>
            </a:r>
            <a:endParaRPr lang="tr-TR" dirty="0">
              <a:solidFill>
                <a:schemeClr val="bg1"/>
              </a:solidFill>
            </a:endParaRPr>
          </a:p>
        </p:txBody>
      </p:sp>
      <p:sp>
        <p:nvSpPr>
          <p:cNvPr id="3" name="2 İçerik Yer Tutucusu"/>
          <p:cNvSpPr>
            <a:spLocks noGrp="1"/>
          </p:cNvSpPr>
          <p:nvPr>
            <p:ph idx="1"/>
          </p:nvPr>
        </p:nvSpPr>
        <p:spPr/>
        <p:txBody>
          <a:bodyPr>
            <a:normAutofit fontScale="85000" lnSpcReduction="10000"/>
          </a:bodyPr>
          <a:lstStyle/>
          <a:p>
            <a:r>
              <a:rPr lang="tr-TR" dirty="0" smtClean="0">
                <a:solidFill>
                  <a:schemeClr val="bg1"/>
                </a:solidFill>
              </a:rPr>
              <a:t>Konuşmaları açıkça aktaran ilk telefon aleti, </a:t>
            </a:r>
            <a:r>
              <a:rPr lang="tr-TR" dirty="0" err="1" smtClean="0">
                <a:solidFill>
                  <a:schemeClr val="bg1"/>
                </a:solidFill>
              </a:rPr>
              <a:t>Alexander</a:t>
            </a:r>
            <a:r>
              <a:rPr lang="tr-TR" dirty="0" smtClean="0">
                <a:solidFill>
                  <a:schemeClr val="bg1"/>
                </a:solidFill>
              </a:rPr>
              <a:t> </a:t>
            </a:r>
            <a:r>
              <a:rPr lang="tr-TR" dirty="0" err="1" smtClean="0">
                <a:solidFill>
                  <a:schemeClr val="bg1"/>
                </a:solidFill>
              </a:rPr>
              <a:t>Graham</a:t>
            </a:r>
            <a:r>
              <a:rPr lang="tr-TR" dirty="0" smtClean="0">
                <a:solidFill>
                  <a:schemeClr val="bg1"/>
                </a:solidFill>
              </a:rPr>
              <a:t> </a:t>
            </a:r>
            <a:r>
              <a:rPr lang="tr-TR" dirty="0" err="1" smtClean="0">
                <a:solidFill>
                  <a:schemeClr val="bg1"/>
                </a:solidFill>
              </a:rPr>
              <a:t>Bell</a:t>
            </a:r>
            <a:r>
              <a:rPr lang="tr-TR" dirty="0" smtClean="0">
                <a:solidFill>
                  <a:schemeClr val="bg1"/>
                </a:solidFill>
              </a:rPr>
              <a:t> ve Charles </a:t>
            </a:r>
            <a:r>
              <a:rPr lang="tr-TR" dirty="0" err="1" smtClean="0">
                <a:solidFill>
                  <a:schemeClr val="bg1"/>
                </a:solidFill>
              </a:rPr>
              <a:t>Sumner</a:t>
            </a:r>
            <a:r>
              <a:rPr lang="tr-TR" dirty="0" smtClean="0">
                <a:solidFill>
                  <a:schemeClr val="bg1"/>
                </a:solidFill>
              </a:rPr>
              <a:t> </a:t>
            </a:r>
            <a:r>
              <a:rPr lang="tr-TR" dirty="0" err="1" smtClean="0">
                <a:solidFill>
                  <a:schemeClr val="bg1"/>
                </a:solidFill>
              </a:rPr>
              <a:t>Tainter</a:t>
            </a:r>
            <a:r>
              <a:rPr lang="tr-TR" dirty="0" smtClean="0">
                <a:solidFill>
                  <a:schemeClr val="bg1"/>
                </a:solidFill>
              </a:rPr>
              <a:t> tarafından geliştiren </a:t>
            </a:r>
            <a:r>
              <a:rPr lang="tr-TR" dirty="0" err="1" smtClean="0">
                <a:solidFill>
                  <a:schemeClr val="bg1"/>
                </a:solidFill>
              </a:rPr>
              <a:t>radyofon</a:t>
            </a:r>
            <a:r>
              <a:rPr lang="tr-TR" dirty="0" smtClean="0">
                <a:solidFill>
                  <a:schemeClr val="bg1"/>
                </a:solidFill>
              </a:rPr>
              <a:t> isimli aygıttır. İki bilim adamı, bu aygıtla ilk başarılı denemeyi 15 Şubat 1880 günü gerçekleştirdiler. Verici Washington'da, 13. Cadde'deki Franklin Okulu'nun tepesine konmuştu. </a:t>
            </a:r>
            <a:r>
              <a:rPr lang="tr-TR" dirty="0" err="1" smtClean="0">
                <a:solidFill>
                  <a:schemeClr val="bg1"/>
                </a:solidFill>
              </a:rPr>
              <a:t>Tainter</a:t>
            </a:r>
            <a:r>
              <a:rPr lang="tr-TR" dirty="0" smtClean="0">
                <a:solidFill>
                  <a:schemeClr val="bg1"/>
                </a:solidFill>
              </a:rPr>
              <a:t>, ahizeyi eline alarak konuşmaya başladı: Bay </a:t>
            </a:r>
            <a:r>
              <a:rPr lang="tr-TR" dirty="0" err="1" smtClean="0">
                <a:solidFill>
                  <a:schemeClr val="bg1"/>
                </a:solidFill>
              </a:rPr>
              <a:t>Bell</a:t>
            </a:r>
            <a:r>
              <a:rPr lang="tr-TR" dirty="0" smtClean="0">
                <a:solidFill>
                  <a:schemeClr val="bg1"/>
                </a:solidFill>
              </a:rPr>
              <a:t>... Bay </a:t>
            </a:r>
            <a:r>
              <a:rPr lang="tr-TR" dirty="0" err="1" smtClean="0">
                <a:solidFill>
                  <a:schemeClr val="bg1"/>
                </a:solidFill>
              </a:rPr>
              <a:t>Bell</a:t>
            </a:r>
            <a:r>
              <a:rPr lang="tr-TR" dirty="0" smtClean="0">
                <a:solidFill>
                  <a:schemeClr val="bg1"/>
                </a:solidFill>
              </a:rPr>
              <a:t>... Beni duyabiliyorsanız lütfen pencerenin önüne gelip şapkanızı sallayın. Az sonra </a:t>
            </a:r>
            <a:r>
              <a:rPr lang="tr-TR" dirty="0" err="1" smtClean="0">
                <a:solidFill>
                  <a:schemeClr val="bg1"/>
                </a:solidFill>
              </a:rPr>
              <a:t>Bell</a:t>
            </a:r>
            <a:r>
              <a:rPr lang="tr-TR" dirty="0" smtClean="0">
                <a:solidFill>
                  <a:schemeClr val="bg1"/>
                </a:solidFill>
              </a:rPr>
              <a:t>, 14. Cadde'de bulunan </a:t>
            </a:r>
            <a:r>
              <a:rPr lang="tr-TR" dirty="0" err="1" smtClean="0">
                <a:solidFill>
                  <a:schemeClr val="bg1"/>
                </a:solidFill>
              </a:rPr>
              <a:t>laboratuvarının</a:t>
            </a:r>
            <a:r>
              <a:rPr lang="tr-TR" dirty="0" smtClean="0">
                <a:solidFill>
                  <a:schemeClr val="bg1"/>
                </a:solidFill>
              </a:rPr>
              <a:t> penceresine geldi. Elinde şapkası vardı. Bir an durdu, sonra şapkasını sallamaya başladı.</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5429288"/>
          </a:xfrm>
        </p:spPr>
        <p:txBody>
          <a:bodyPr>
            <a:normAutofit lnSpcReduction="10000"/>
          </a:bodyPr>
          <a:lstStyle/>
          <a:p>
            <a:r>
              <a:rPr lang="tr-TR" dirty="0" smtClean="0">
                <a:solidFill>
                  <a:schemeClr val="bg1"/>
                </a:solidFill>
              </a:rPr>
              <a:t>Telefon ilk bulunduğunda bu kadar pratik bir iletişim aracı değildi</a:t>
            </a:r>
          </a:p>
          <a:p>
            <a:r>
              <a:rPr lang="tr-TR" dirty="0" smtClean="0">
                <a:solidFill>
                  <a:schemeClr val="bg1"/>
                </a:solidFill>
              </a:rPr>
              <a:t>Telefon ilk bulunduğu zamanlarda iletken tellerle sesler aktarılıyordu bu da aksaklıklara sebep oluyordu ve görüşme yapmayı zorlaştırıyordu.</a:t>
            </a:r>
          </a:p>
          <a:p>
            <a:r>
              <a:rPr lang="tr-TR" dirty="0" smtClean="0">
                <a:solidFill>
                  <a:schemeClr val="bg1"/>
                </a:solidFill>
              </a:rPr>
              <a:t>Teknolojinin gelişmesiyle telefon görüşmeleri uydu sinyalleri ile sağlanmaya başladı ve bu sorunlar ortadan kalktı.</a:t>
            </a:r>
          </a:p>
          <a:p>
            <a:r>
              <a:rPr lang="tr-TR" dirty="0" smtClean="0">
                <a:solidFill>
                  <a:schemeClr val="bg1"/>
                </a:solidFill>
              </a:rPr>
              <a:t>Ayrıca teknolojinin gelişmesiyle telefon taşınabilir bir iletişim cihazına dönüştü.</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114932" cy="1143000"/>
          </a:xfrm>
        </p:spPr>
        <p:txBody>
          <a:bodyPr/>
          <a:lstStyle/>
          <a:p>
            <a:r>
              <a:rPr lang="tr-TR" dirty="0" smtClean="0">
                <a:solidFill>
                  <a:schemeClr val="bg1"/>
                </a:solidFill>
              </a:rPr>
              <a:t>Radyo ve Televizyon;</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Radyo ve televizyon toplu iletişim araçlarıdır.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Sağ Ok"/>
          <p:cNvSpPr/>
          <p:nvPr/>
        </p:nvSpPr>
        <p:spPr>
          <a:xfrm>
            <a:off x="3286116" y="1571612"/>
            <a:ext cx="2643206" cy="1571636"/>
          </a:xfrm>
          <a:prstGeom prst="rightArrow">
            <a:avLst>
              <a:gd name="adj1" fmla="val 57757"/>
              <a:gd name="adj2" fmla="val 62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Mesaj</a:t>
            </a:r>
            <a:endParaRPr lang="tr-TR" sz="2800" dirty="0"/>
          </a:p>
        </p:txBody>
      </p:sp>
      <p:sp>
        <p:nvSpPr>
          <p:cNvPr id="5" name="4 Metin kutusu"/>
          <p:cNvSpPr txBox="1"/>
          <p:nvPr/>
        </p:nvSpPr>
        <p:spPr>
          <a:xfrm>
            <a:off x="3857620" y="2857496"/>
            <a:ext cx="928694" cy="461665"/>
          </a:xfrm>
          <a:prstGeom prst="rect">
            <a:avLst/>
          </a:prstGeom>
          <a:noFill/>
        </p:spPr>
        <p:txBody>
          <a:bodyPr wrap="square" rtlCol="0">
            <a:spAutoFit/>
          </a:bodyPr>
          <a:lstStyle/>
          <a:p>
            <a:r>
              <a:rPr lang="tr-TR" sz="2400" dirty="0" smtClean="0"/>
              <a:t>Kanal</a:t>
            </a:r>
            <a:endParaRPr lang="tr-TR" sz="2400" dirty="0"/>
          </a:p>
        </p:txBody>
      </p:sp>
      <p:sp>
        <p:nvSpPr>
          <p:cNvPr id="39" name="38 Serbest Form"/>
          <p:cNvSpPr/>
          <p:nvPr/>
        </p:nvSpPr>
        <p:spPr>
          <a:xfrm>
            <a:off x="1145565" y="3657600"/>
            <a:ext cx="6709962" cy="1260764"/>
          </a:xfrm>
          <a:custGeom>
            <a:avLst/>
            <a:gdLst>
              <a:gd name="connsiteX0" fmla="*/ 263236 w 6567054"/>
              <a:gd name="connsiteY0" fmla="*/ 96982 h 1260764"/>
              <a:gd name="connsiteX1" fmla="*/ 0 w 6567054"/>
              <a:gd name="connsiteY1" fmla="*/ 581891 h 1260764"/>
              <a:gd name="connsiteX2" fmla="*/ 221672 w 6567054"/>
              <a:gd name="connsiteY2" fmla="*/ 581891 h 1260764"/>
              <a:gd name="connsiteX3" fmla="*/ 221672 w 6567054"/>
              <a:gd name="connsiteY3" fmla="*/ 1260764 h 1260764"/>
              <a:gd name="connsiteX4" fmla="*/ 6567054 w 6567054"/>
              <a:gd name="connsiteY4" fmla="*/ 1260764 h 1260764"/>
              <a:gd name="connsiteX5" fmla="*/ 6539345 w 6567054"/>
              <a:gd name="connsiteY5" fmla="*/ 193964 h 1260764"/>
              <a:gd name="connsiteX6" fmla="*/ 5943600 w 6567054"/>
              <a:gd name="connsiteY6" fmla="*/ 207818 h 1260764"/>
              <a:gd name="connsiteX7" fmla="*/ 5985163 w 6567054"/>
              <a:gd name="connsiteY7" fmla="*/ 720436 h 1260764"/>
              <a:gd name="connsiteX8" fmla="*/ 540327 w 6567054"/>
              <a:gd name="connsiteY8" fmla="*/ 720436 h 1260764"/>
              <a:gd name="connsiteX9" fmla="*/ 526472 w 6567054"/>
              <a:gd name="connsiteY9" fmla="*/ 581891 h 1260764"/>
              <a:gd name="connsiteX10" fmla="*/ 692727 w 6567054"/>
              <a:gd name="connsiteY10" fmla="*/ 581891 h 1260764"/>
              <a:gd name="connsiteX11" fmla="*/ 318654 w 6567054"/>
              <a:gd name="connsiteY11" fmla="*/ 0 h 1260764"/>
              <a:gd name="connsiteX12" fmla="*/ 263236 w 6567054"/>
              <a:gd name="connsiteY12" fmla="*/ 96982 h 1260764"/>
              <a:gd name="connsiteX0" fmla="*/ 263236 w 6567054"/>
              <a:gd name="connsiteY0" fmla="*/ 96982 h 1260764"/>
              <a:gd name="connsiteX1" fmla="*/ 0 w 6567054"/>
              <a:gd name="connsiteY1" fmla="*/ 581891 h 1260764"/>
              <a:gd name="connsiteX2" fmla="*/ 221672 w 6567054"/>
              <a:gd name="connsiteY2" fmla="*/ 581891 h 1260764"/>
              <a:gd name="connsiteX3" fmla="*/ 221672 w 6567054"/>
              <a:gd name="connsiteY3" fmla="*/ 1260764 h 1260764"/>
              <a:gd name="connsiteX4" fmla="*/ 6567054 w 6567054"/>
              <a:gd name="connsiteY4" fmla="*/ 1260764 h 1260764"/>
              <a:gd name="connsiteX5" fmla="*/ 6539345 w 6567054"/>
              <a:gd name="connsiteY5" fmla="*/ 193964 h 1260764"/>
              <a:gd name="connsiteX6" fmla="*/ 5943600 w 6567054"/>
              <a:gd name="connsiteY6" fmla="*/ 207818 h 1260764"/>
              <a:gd name="connsiteX7" fmla="*/ 5985163 w 6567054"/>
              <a:gd name="connsiteY7" fmla="*/ 720436 h 1260764"/>
              <a:gd name="connsiteX8" fmla="*/ 540327 w 6567054"/>
              <a:gd name="connsiteY8" fmla="*/ 720436 h 1260764"/>
              <a:gd name="connsiteX9" fmla="*/ 526472 w 6567054"/>
              <a:gd name="connsiteY9" fmla="*/ 581891 h 1260764"/>
              <a:gd name="connsiteX10" fmla="*/ 907009 w 6567054"/>
              <a:gd name="connsiteY10" fmla="*/ 581891 h 1260764"/>
              <a:gd name="connsiteX11" fmla="*/ 318654 w 6567054"/>
              <a:gd name="connsiteY11" fmla="*/ 0 h 1260764"/>
              <a:gd name="connsiteX12" fmla="*/ 263236 w 6567054"/>
              <a:gd name="connsiteY12" fmla="*/ 96982 h 1260764"/>
              <a:gd name="connsiteX0" fmla="*/ 406144 w 6709962"/>
              <a:gd name="connsiteY0" fmla="*/ 96982 h 1260764"/>
              <a:gd name="connsiteX1" fmla="*/ 0 w 6709962"/>
              <a:gd name="connsiteY1" fmla="*/ 581891 h 1260764"/>
              <a:gd name="connsiteX2" fmla="*/ 364580 w 6709962"/>
              <a:gd name="connsiteY2" fmla="*/ 581891 h 1260764"/>
              <a:gd name="connsiteX3" fmla="*/ 364580 w 6709962"/>
              <a:gd name="connsiteY3" fmla="*/ 1260764 h 1260764"/>
              <a:gd name="connsiteX4" fmla="*/ 6709962 w 6709962"/>
              <a:gd name="connsiteY4" fmla="*/ 1260764 h 1260764"/>
              <a:gd name="connsiteX5" fmla="*/ 6682253 w 6709962"/>
              <a:gd name="connsiteY5" fmla="*/ 193964 h 1260764"/>
              <a:gd name="connsiteX6" fmla="*/ 6086508 w 6709962"/>
              <a:gd name="connsiteY6" fmla="*/ 207818 h 1260764"/>
              <a:gd name="connsiteX7" fmla="*/ 6128071 w 6709962"/>
              <a:gd name="connsiteY7" fmla="*/ 720436 h 1260764"/>
              <a:gd name="connsiteX8" fmla="*/ 683235 w 6709962"/>
              <a:gd name="connsiteY8" fmla="*/ 720436 h 1260764"/>
              <a:gd name="connsiteX9" fmla="*/ 669380 w 6709962"/>
              <a:gd name="connsiteY9" fmla="*/ 581891 h 1260764"/>
              <a:gd name="connsiteX10" fmla="*/ 1049917 w 6709962"/>
              <a:gd name="connsiteY10" fmla="*/ 581891 h 1260764"/>
              <a:gd name="connsiteX11" fmla="*/ 461562 w 6709962"/>
              <a:gd name="connsiteY11" fmla="*/ 0 h 1260764"/>
              <a:gd name="connsiteX12" fmla="*/ 406144 w 6709962"/>
              <a:gd name="connsiteY12" fmla="*/ 96982 h 1260764"/>
              <a:gd name="connsiteX0" fmla="*/ 406144 w 6709962"/>
              <a:gd name="connsiteY0" fmla="*/ 96982 h 1260764"/>
              <a:gd name="connsiteX1" fmla="*/ 0 w 6709962"/>
              <a:gd name="connsiteY1" fmla="*/ 581891 h 1260764"/>
              <a:gd name="connsiteX2" fmla="*/ 364580 w 6709962"/>
              <a:gd name="connsiteY2" fmla="*/ 581891 h 1260764"/>
              <a:gd name="connsiteX3" fmla="*/ 364580 w 6709962"/>
              <a:gd name="connsiteY3" fmla="*/ 1260764 h 1260764"/>
              <a:gd name="connsiteX4" fmla="*/ 6709962 w 6709962"/>
              <a:gd name="connsiteY4" fmla="*/ 1260764 h 1260764"/>
              <a:gd name="connsiteX5" fmla="*/ 6682253 w 6709962"/>
              <a:gd name="connsiteY5" fmla="*/ 193964 h 1260764"/>
              <a:gd name="connsiteX6" fmla="*/ 6086508 w 6709962"/>
              <a:gd name="connsiteY6" fmla="*/ 207818 h 1260764"/>
              <a:gd name="connsiteX7" fmla="*/ 6128071 w 6709962"/>
              <a:gd name="connsiteY7" fmla="*/ 720436 h 1260764"/>
              <a:gd name="connsiteX8" fmla="*/ 683235 w 6709962"/>
              <a:gd name="connsiteY8" fmla="*/ 934726 h 1260764"/>
              <a:gd name="connsiteX9" fmla="*/ 669380 w 6709962"/>
              <a:gd name="connsiteY9" fmla="*/ 581891 h 1260764"/>
              <a:gd name="connsiteX10" fmla="*/ 1049917 w 6709962"/>
              <a:gd name="connsiteY10" fmla="*/ 581891 h 1260764"/>
              <a:gd name="connsiteX11" fmla="*/ 461562 w 6709962"/>
              <a:gd name="connsiteY11" fmla="*/ 0 h 1260764"/>
              <a:gd name="connsiteX12" fmla="*/ 406144 w 6709962"/>
              <a:gd name="connsiteY12" fmla="*/ 96982 h 1260764"/>
              <a:gd name="connsiteX0" fmla="*/ 406144 w 6709962"/>
              <a:gd name="connsiteY0" fmla="*/ 96982 h 1260764"/>
              <a:gd name="connsiteX1" fmla="*/ 0 w 6709962"/>
              <a:gd name="connsiteY1" fmla="*/ 581891 h 1260764"/>
              <a:gd name="connsiteX2" fmla="*/ 364580 w 6709962"/>
              <a:gd name="connsiteY2" fmla="*/ 581891 h 1260764"/>
              <a:gd name="connsiteX3" fmla="*/ 364580 w 6709962"/>
              <a:gd name="connsiteY3" fmla="*/ 1260764 h 1260764"/>
              <a:gd name="connsiteX4" fmla="*/ 6709962 w 6709962"/>
              <a:gd name="connsiteY4" fmla="*/ 1260764 h 1260764"/>
              <a:gd name="connsiteX5" fmla="*/ 6682253 w 6709962"/>
              <a:gd name="connsiteY5" fmla="*/ 193964 h 1260764"/>
              <a:gd name="connsiteX6" fmla="*/ 6086508 w 6709962"/>
              <a:gd name="connsiteY6" fmla="*/ 207818 h 1260764"/>
              <a:gd name="connsiteX7" fmla="*/ 6128071 w 6709962"/>
              <a:gd name="connsiteY7" fmla="*/ 720436 h 1260764"/>
              <a:gd name="connsiteX8" fmla="*/ 6128071 w 6709962"/>
              <a:gd name="connsiteY8" fmla="*/ 948581 h 1260764"/>
              <a:gd name="connsiteX9" fmla="*/ 683235 w 6709962"/>
              <a:gd name="connsiteY9" fmla="*/ 934726 h 1260764"/>
              <a:gd name="connsiteX10" fmla="*/ 669380 w 6709962"/>
              <a:gd name="connsiteY10" fmla="*/ 581891 h 1260764"/>
              <a:gd name="connsiteX11" fmla="*/ 1049917 w 6709962"/>
              <a:gd name="connsiteY11" fmla="*/ 581891 h 1260764"/>
              <a:gd name="connsiteX12" fmla="*/ 461562 w 6709962"/>
              <a:gd name="connsiteY12" fmla="*/ 0 h 1260764"/>
              <a:gd name="connsiteX13" fmla="*/ 406144 w 6709962"/>
              <a:gd name="connsiteY13" fmla="*/ 96982 h 1260764"/>
              <a:gd name="connsiteX0" fmla="*/ 406144 w 6709962"/>
              <a:gd name="connsiteY0" fmla="*/ 96982 h 1260764"/>
              <a:gd name="connsiteX1" fmla="*/ 0 w 6709962"/>
              <a:gd name="connsiteY1" fmla="*/ 581891 h 1260764"/>
              <a:gd name="connsiteX2" fmla="*/ 364580 w 6709962"/>
              <a:gd name="connsiteY2" fmla="*/ 581891 h 1260764"/>
              <a:gd name="connsiteX3" fmla="*/ 364580 w 6709962"/>
              <a:gd name="connsiteY3" fmla="*/ 1260764 h 1260764"/>
              <a:gd name="connsiteX4" fmla="*/ 6709962 w 6709962"/>
              <a:gd name="connsiteY4" fmla="*/ 1260764 h 1260764"/>
              <a:gd name="connsiteX5" fmla="*/ 6682253 w 6709962"/>
              <a:gd name="connsiteY5" fmla="*/ 193964 h 1260764"/>
              <a:gd name="connsiteX6" fmla="*/ 6300790 w 6709962"/>
              <a:gd name="connsiteY6" fmla="*/ 207818 h 1260764"/>
              <a:gd name="connsiteX7" fmla="*/ 6128071 w 6709962"/>
              <a:gd name="connsiteY7" fmla="*/ 720436 h 1260764"/>
              <a:gd name="connsiteX8" fmla="*/ 6128071 w 6709962"/>
              <a:gd name="connsiteY8" fmla="*/ 948581 h 1260764"/>
              <a:gd name="connsiteX9" fmla="*/ 683235 w 6709962"/>
              <a:gd name="connsiteY9" fmla="*/ 934726 h 1260764"/>
              <a:gd name="connsiteX10" fmla="*/ 669380 w 6709962"/>
              <a:gd name="connsiteY10" fmla="*/ 581891 h 1260764"/>
              <a:gd name="connsiteX11" fmla="*/ 1049917 w 6709962"/>
              <a:gd name="connsiteY11" fmla="*/ 581891 h 1260764"/>
              <a:gd name="connsiteX12" fmla="*/ 461562 w 6709962"/>
              <a:gd name="connsiteY12" fmla="*/ 0 h 1260764"/>
              <a:gd name="connsiteX13" fmla="*/ 406144 w 6709962"/>
              <a:gd name="connsiteY13" fmla="*/ 96982 h 1260764"/>
              <a:gd name="connsiteX0" fmla="*/ 406144 w 6709962"/>
              <a:gd name="connsiteY0" fmla="*/ 96982 h 1260764"/>
              <a:gd name="connsiteX1" fmla="*/ 0 w 6709962"/>
              <a:gd name="connsiteY1" fmla="*/ 581891 h 1260764"/>
              <a:gd name="connsiteX2" fmla="*/ 364580 w 6709962"/>
              <a:gd name="connsiteY2" fmla="*/ 581891 h 1260764"/>
              <a:gd name="connsiteX3" fmla="*/ 364580 w 6709962"/>
              <a:gd name="connsiteY3" fmla="*/ 1260764 h 1260764"/>
              <a:gd name="connsiteX4" fmla="*/ 6709962 w 6709962"/>
              <a:gd name="connsiteY4" fmla="*/ 1260764 h 1260764"/>
              <a:gd name="connsiteX5" fmla="*/ 6682253 w 6709962"/>
              <a:gd name="connsiteY5" fmla="*/ 193964 h 1260764"/>
              <a:gd name="connsiteX6" fmla="*/ 6300790 w 6709962"/>
              <a:gd name="connsiteY6" fmla="*/ 207818 h 1260764"/>
              <a:gd name="connsiteX7" fmla="*/ 6342353 w 6709962"/>
              <a:gd name="connsiteY7" fmla="*/ 720436 h 1260764"/>
              <a:gd name="connsiteX8" fmla="*/ 6128071 w 6709962"/>
              <a:gd name="connsiteY8" fmla="*/ 948581 h 1260764"/>
              <a:gd name="connsiteX9" fmla="*/ 683235 w 6709962"/>
              <a:gd name="connsiteY9" fmla="*/ 934726 h 1260764"/>
              <a:gd name="connsiteX10" fmla="*/ 669380 w 6709962"/>
              <a:gd name="connsiteY10" fmla="*/ 581891 h 1260764"/>
              <a:gd name="connsiteX11" fmla="*/ 1049917 w 6709962"/>
              <a:gd name="connsiteY11" fmla="*/ 581891 h 1260764"/>
              <a:gd name="connsiteX12" fmla="*/ 461562 w 6709962"/>
              <a:gd name="connsiteY12" fmla="*/ 0 h 1260764"/>
              <a:gd name="connsiteX13" fmla="*/ 406144 w 6709962"/>
              <a:gd name="connsiteY13" fmla="*/ 96982 h 1260764"/>
              <a:gd name="connsiteX0" fmla="*/ 406144 w 6709962"/>
              <a:gd name="connsiteY0" fmla="*/ 96982 h 1260764"/>
              <a:gd name="connsiteX1" fmla="*/ 0 w 6709962"/>
              <a:gd name="connsiteY1" fmla="*/ 581891 h 1260764"/>
              <a:gd name="connsiteX2" fmla="*/ 364580 w 6709962"/>
              <a:gd name="connsiteY2" fmla="*/ 581891 h 1260764"/>
              <a:gd name="connsiteX3" fmla="*/ 364580 w 6709962"/>
              <a:gd name="connsiteY3" fmla="*/ 1260764 h 1260764"/>
              <a:gd name="connsiteX4" fmla="*/ 6709962 w 6709962"/>
              <a:gd name="connsiteY4" fmla="*/ 1260764 h 1260764"/>
              <a:gd name="connsiteX5" fmla="*/ 6682253 w 6709962"/>
              <a:gd name="connsiteY5" fmla="*/ 193964 h 1260764"/>
              <a:gd name="connsiteX6" fmla="*/ 6300790 w 6709962"/>
              <a:gd name="connsiteY6" fmla="*/ 207818 h 1260764"/>
              <a:gd name="connsiteX7" fmla="*/ 6342353 w 6709962"/>
              <a:gd name="connsiteY7" fmla="*/ 720436 h 1260764"/>
              <a:gd name="connsiteX8" fmla="*/ 6342353 w 6709962"/>
              <a:gd name="connsiteY8" fmla="*/ 948581 h 1260764"/>
              <a:gd name="connsiteX9" fmla="*/ 683235 w 6709962"/>
              <a:gd name="connsiteY9" fmla="*/ 934726 h 1260764"/>
              <a:gd name="connsiteX10" fmla="*/ 669380 w 6709962"/>
              <a:gd name="connsiteY10" fmla="*/ 581891 h 1260764"/>
              <a:gd name="connsiteX11" fmla="*/ 1049917 w 6709962"/>
              <a:gd name="connsiteY11" fmla="*/ 581891 h 1260764"/>
              <a:gd name="connsiteX12" fmla="*/ 461562 w 6709962"/>
              <a:gd name="connsiteY12" fmla="*/ 0 h 1260764"/>
              <a:gd name="connsiteX13" fmla="*/ 406144 w 6709962"/>
              <a:gd name="connsiteY13" fmla="*/ 96982 h 126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09962" h="1260764">
                <a:moveTo>
                  <a:pt x="406144" y="96982"/>
                </a:moveTo>
                <a:lnTo>
                  <a:pt x="0" y="581891"/>
                </a:lnTo>
                <a:lnTo>
                  <a:pt x="364580" y="581891"/>
                </a:lnTo>
                <a:lnTo>
                  <a:pt x="364580" y="1260764"/>
                </a:lnTo>
                <a:lnTo>
                  <a:pt x="6709962" y="1260764"/>
                </a:lnTo>
                <a:lnTo>
                  <a:pt x="6682253" y="193964"/>
                </a:lnTo>
                <a:lnTo>
                  <a:pt x="6300790" y="207818"/>
                </a:lnTo>
                <a:lnTo>
                  <a:pt x="6342353" y="720436"/>
                </a:lnTo>
                <a:lnTo>
                  <a:pt x="6342353" y="948581"/>
                </a:lnTo>
                <a:lnTo>
                  <a:pt x="683235" y="934726"/>
                </a:lnTo>
                <a:lnTo>
                  <a:pt x="669380" y="581891"/>
                </a:lnTo>
                <a:lnTo>
                  <a:pt x="1049917" y="581891"/>
                </a:lnTo>
                <a:lnTo>
                  <a:pt x="461562" y="0"/>
                </a:lnTo>
                <a:lnTo>
                  <a:pt x="406144" y="969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Cevap(Dönüt)</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971792" cy="1143000"/>
          </a:xfrm>
        </p:spPr>
        <p:txBody>
          <a:bodyPr/>
          <a:lstStyle/>
          <a:p>
            <a:r>
              <a:rPr lang="tr-TR" dirty="0" smtClean="0">
                <a:solidFill>
                  <a:schemeClr val="bg1"/>
                </a:solidFill>
              </a:rPr>
              <a:t>Televizyon:</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Görüntünün ve görüntüyle alakalı seslerin aynı anda elektromanyetik dalgalar halinde yayılması prensibine dayanan en mükemmel haberleşme sistemlerinden biri. Televizyonun temel prensibi ışık enerjisinin elektrik enerjisine çevrildikten sonra yayınlanması ve alınan elektromanyetik sinyallerin tekrar ışık enerjisine çevrilmesidir.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229600" cy="5715040"/>
          </a:xfrm>
        </p:spPr>
        <p:txBody>
          <a:bodyPr>
            <a:normAutofit fontScale="85000" lnSpcReduction="10000"/>
          </a:bodyPr>
          <a:lstStyle/>
          <a:p>
            <a:r>
              <a:rPr lang="tr-TR" dirty="0" smtClean="0">
                <a:solidFill>
                  <a:schemeClr val="bg1"/>
                </a:solidFill>
              </a:rPr>
              <a:t>Televizyon 1923 yılında, John </a:t>
            </a:r>
            <a:r>
              <a:rPr lang="tr-TR" dirty="0" err="1" smtClean="0">
                <a:solidFill>
                  <a:schemeClr val="bg1"/>
                </a:solidFill>
              </a:rPr>
              <a:t>Logie</a:t>
            </a:r>
            <a:r>
              <a:rPr lang="tr-TR" dirty="0" smtClean="0">
                <a:solidFill>
                  <a:schemeClr val="bg1"/>
                </a:solidFill>
              </a:rPr>
              <a:t> </a:t>
            </a:r>
            <a:r>
              <a:rPr lang="tr-TR" dirty="0" err="1" smtClean="0">
                <a:solidFill>
                  <a:schemeClr val="bg1"/>
                </a:solidFill>
              </a:rPr>
              <a:t>Baird</a:t>
            </a:r>
            <a:r>
              <a:rPr lang="tr-TR" dirty="0" smtClean="0">
                <a:solidFill>
                  <a:schemeClr val="bg1"/>
                </a:solidFill>
              </a:rPr>
              <a:t> tarafından İngiltere'nin </a:t>
            </a:r>
            <a:r>
              <a:rPr lang="tr-TR" dirty="0" err="1" smtClean="0">
                <a:solidFill>
                  <a:schemeClr val="bg1"/>
                </a:solidFill>
              </a:rPr>
              <a:t>Hastings</a:t>
            </a:r>
            <a:r>
              <a:rPr lang="tr-TR" dirty="0" smtClean="0">
                <a:solidFill>
                  <a:schemeClr val="bg1"/>
                </a:solidFill>
              </a:rPr>
              <a:t> kasabasında icat edilmiştir. İlk televizyon görüntüsü ise yine </a:t>
            </a:r>
            <a:r>
              <a:rPr lang="tr-TR" dirty="0" err="1" smtClean="0">
                <a:solidFill>
                  <a:schemeClr val="bg1"/>
                </a:solidFill>
              </a:rPr>
              <a:t>Baird</a:t>
            </a:r>
            <a:r>
              <a:rPr lang="tr-TR" dirty="0" smtClean="0">
                <a:solidFill>
                  <a:schemeClr val="bg1"/>
                </a:solidFill>
              </a:rPr>
              <a:t> tarafından 1926 yılında yayınlanmıştır. Başlangıçta noktalar halinde ve titrek olan görüntülerin kalitesi </a:t>
            </a:r>
            <a:r>
              <a:rPr lang="tr-TR" dirty="0" err="1" smtClean="0">
                <a:solidFill>
                  <a:schemeClr val="bg1"/>
                </a:solidFill>
              </a:rPr>
              <a:t>Baird</a:t>
            </a:r>
            <a:r>
              <a:rPr lang="tr-TR" dirty="0" smtClean="0">
                <a:solidFill>
                  <a:schemeClr val="bg1"/>
                </a:solidFill>
              </a:rPr>
              <a:t> tarafından geliştirilmiştir. </a:t>
            </a:r>
            <a:r>
              <a:rPr lang="tr-TR" dirty="0" err="1" smtClean="0">
                <a:solidFill>
                  <a:schemeClr val="bg1"/>
                </a:solidFill>
              </a:rPr>
              <a:t>Baird'in</a:t>
            </a:r>
            <a:r>
              <a:rPr lang="tr-TR" dirty="0" smtClean="0">
                <a:solidFill>
                  <a:schemeClr val="bg1"/>
                </a:solidFill>
              </a:rPr>
              <a:t> televizyon sisteminde mekanik olarak döndürülen diskler kullanmasına karşın aynı dönemde </a:t>
            </a:r>
            <a:r>
              <a:rPr lang="tr-TR" dirty="0" err="1" smtClean="0">
                <a:solidFill>
                  <a:schemeClr val="bg1"/>
                </a:solidFill>
              </a:rPr>
              <a:t>Marconi</a:t>
            </a:r>
            <a:r>
              <a:rPr lang="tr-TR" dirty="0" smtClean="0">
                <a:solidFill>
                  <a:schemeClr val="bg1"/>
                </a:solidFill>
              </a:rPr>
              <a:t> - Emi sistemi gibi elektronik olarak işleyen rakip sistemler de üretildi.</a:t>
            </a:r>
          </a:p>
          <a:p>
            <a:r>
              <a:rPr lang="tr-TR" dirty="0" smtClean="0">
                <a:solidFill>
                  <a:schemeClr val="bg1"/>
                </a:solidFill>
              </a:rPr>
              <a:t>1930'ların başında televizyon elektronik eşya olarak satılmaya ve geniş kitlelere hitap etmeye başladı. Örneğin 1936 Berlin Yaz Olimpiyatları Almanya'da evlerdeki televizyonlardan izlendi.</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4525963"/>
          </a:xfrm>
        </p:spPr>
        <p:txBody>
          <a:bodyPr/>
          <a:lstStyle/>
          <a:p>
            <a:r>
              <a:rPr lang="tr-TR" dirty="0" smtClean="0">
                <a:solidFill>
                  <a:schemeClr val="bg1"/>
                </a:solidFill>
              </a:rPr>
              <a:t>1940'larda renkli televizyon çalışmaları hız kazandı. 1950'lerde ABD'de ilk renkli televizyon satışa çıktı, ancak renkli televizyon ABD'de 1960'larda geniş kitlelerce kullanılmaya başlandı.</a:t>
            </a:r>
          </a:p>
          <a:p>
            <a:r>
              <a:rPr lang="tr-TR" dirty="0" smtClean="0">
                <a:solidFill>
                  <a:schemeClr val="bg1"/>
                </a:solidFill>
              </a:rPr>
              <a:t>Türkiye'de televizyon yayınları ilk kez İstanbul Teknik Üniversitesi tarafından 9 Temmuz 1952 günü başlatıldı.</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lstStyle/>
          <a:p>
            <a:r>
              <a:rPr lang="tr-TR" dirty="0" smtClean="0">
                <a:solidFill>
                  <a:schemeClr val="bg1"/>
                </a:solidFill>
              </a:rPr>
              <a:t>Televizyonun icadı ile haberleşme ve iletişim önemli ölçüde gelişme göstermiştir.</a:t>
            </a:r>
          </a:p>
          <a:p>
            <a:r>
              <a:rPr lang="tr-TR" dirty="0" smtClean="0">
                <a:solidFill>
                  <a:schemeClr val="bg1"/>
                </a:solidFill>
              </a:rPr>
              <a:t>Türkiyede televizyon izleme süresi günlük yaklaşık 3 saattir.</a:t>
            </a:r>
          </a:p>
          <a:p>
            <a:r>
              <a:rPr lang="tr-TR" dirty="0" smtClean="0">
                <a:solidFill>
                  <a:schemeClr val="bg1"/>
                </a:solidFill>
              </a:rPr>
              <a:t>Bu yüzden televizyon oldukça etkili bir iletişim aracıdır.Toplumun olaylar hakkında bilgi edindiği ilk kaynaktır.Televizyon halkı yönlendiren en önemli araçtır.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Dikdörtgen"/>
          <p:cNvSpPr/>
          <p:nvPr/>
        </p:nvSpPr>
        <p:spPr>
          <a:xfrm>
            <a:off x="357158" y="142852"/>
            <a:ext cx="8501122" cy="2215991"/>
          </a:xfrm>
          <a:prstGeom prst="rect">
            <a:avLst/>
          </a:prstGeom>
          <a:noFill/>
        </p:spPr>
        <p:txBody>
          <a:bodyPr wrap="square" lIns="91440" tIns="45720" rIns="91440" bIns="45720">
            <a:spAutoFit/>
          </a:bodyPr>
          <a:lstStyle/>
          <a:p>
            <a:pPr algn="ctr"/>
            <a:r>
              <a:rPr lang="tr-TR" sz="13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İNTERNET</a:t>
            </a:r>
            <a:endParaRPr lang="tr-TR" sz="13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074" name="Picture 2" descr="C:\Sitelerin Takibi\Dersimiz.com\2015-2016 Yüklemeleri\dersimiz.com.png"/>
          <p:cNvPicPr>
            <a:picLocks noChangeAspect="1" noChangeArrowheads="1"/>
          </p:cNvPicPr>
          <p:nvPr/>
        </p:nvPicPr>
        <p:blipFill>
          <a:blip r:embed="rId3" cstate="print"/>
          <a:srcRect/>
          <a:stretch>
            <a:fillRect/>
          </a:stretch>
        </p:blipFill>
        <p:spPr bwMode="auto">
          <a:xfrm>
            <a:off x="0" y="6524625"/>
            <a:ext cx="1809750" cy="3333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214578" cy="1143000"/>
          </a:xfrm>
        </p:spPr>
        <p:txBody>
          <a:bodyPr>
            <a:normAutofit/>
          </a:bodyPr>
          <a:lstStyle/>
          <a:p>
            <a:r>
              <a:rPr lang="tr-TR" dirty="0" smtClean="0">
                <a:solidFill>
                  <a:schemeClr val="bg1"/>
                </a:solidFill>
              </a:rPr>
              <a:t>İnternet;</a:t>
            </a:r>
            <a:endParaRPr lang="tr-TR" dirty="0">
              <a:solidFill>
                <a:schemeClr val="bg1"/>
              </a:solidFill>
            </a:endParaRPr>
          </a:p>
        </p:txBody>
      </p:sp>
      <p:sp>
        <p:nvSpPr>
          <p:cNvPr id="3" name="2 İçerik Yer Tutucusu"/>
          <p:cNvSpPr>
            <a:spLocks noGrp="1"/>
          </p:cNvSpPr>
          <p:nvPr>
            <p:ph idx="1"/>
          </p:nvPr>
        </p:nvSpPr>
        <p:spPr/>
        <p:txBody>
          <a:bodyPr/>
          <a:lstStyle/>
          <a:p>
            <a:r>
              <a:rPr lang="tr-TR" b="1" dirty="0" smtClean="0">
                <a:solidFill>
                  <a:schemeClr val="bg1"/>
                </a:solidFill>
              </a:rPr>
              <a:t>İnternet</a:t>
            </a:r>
            <a:r>
              <a:rPr lang="tr-TR" dirty="0" smtClean="0">
                <a:solidFill>
                  <a:schemeClr val="bg1"/>
                </a:solidFill>
              </a:rPr>
              <a:t>, Dünya genelindeki bilgisayar ağlarını ve kurumsal bilgisayar sistemlerini birbirine bağlayan elektronik iletişim ağıdır.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14290"/>
            <a:ext cx="8229600" cy="6286544"/>
          </a:xfrm>
        </p:spPr>
        <p:txBody>
          <a:bodyPr>
            <a:normAutofit fontScale="92500"/>
          </a:bodyPr>
          <a:lstStyle/>
          <a:p>
            <a:r>
              <a:rPr lang="tr-TR" dirty="0" smtClean="0">
                <a:solidFill>
                  <a:schemeClr val="bg1"/>
                </a:solidFill>
              </a:rPr>
              <a:t>Kişisel bilgisayarlar ile İnternet'e bağlanabilmek için genellikle bir telefon hattına ihtiyaç vardır. Bunun yanında uydu , kablo ve </a:t>
            </a:r>
            <a:r>
              <a:rPr lang="tr-TR" dirty="0" err="1" smtClean="0">
                <a:solidFill>
                  <a:schemeClr val="bg1"/>
                </a:solidFill>
              </a:rPr>
              <a:t>Wi</a:t>
            </a:r>
            <a:r>
              <a:rPr lang="tr-TR" dirty="0" smtClean="0">
                <a:solidFill>
                  <a:schemeClr val="bg1"/>
                </a:solidFill>
              </a:rPr>
              <a:t>-Fi diye adlandırılan radyo yayınlarla da İnternet'e bağlanılabilir. En yaygın olanı ise bir </a:t>
            </a:r>
            <a:r>
              <a:rPr lang="tr-TR" dirty="0" err="1" smtClean="0">
                <a:solidFill>
                  <a:schemeClr val="bg1"/>
                </a:solidFill>
              </a:rPr>
              <a:t>analog</a:t>
            </a:r>
            <a:r>
              <a:rPr lang="tr-TR" dirty="0" smtClean="0">
                <a:solidFill>
                  <a:schemeClr val="bg1"/>
                </a:solidFill>
              </a:rPr>
              <a:t> modem ile belli hızda bir İnternet servisi veren bir şirketin hizmetinden yararlanmaktır. Modemin ayarları şirketin verdiği servis telefon numarası ve özelliklerine göre ayarlanıp, bağlan komutu verilir. </a:t>
            </a:r>
            <a:r>
              <a:rPr lang="tr-TR" dirty="0" err="1" smtClean="0">
                <a:solidFill>
                  <a:schemeClr val="bg1"/>
                </a:solidFill>
              </a:rPr>
              <a:t>Analog</a:t>
            </a:r>
            <a:r>
              <a:rPr lang="tr-TR" dirty="0" smtClean="0">
                <a:solidFill>
                  <a:schemeClr val="bg1"/>
                </a:solidFill>
              </a:rPr>
              <a:t> modem bilgisayarın dijital verileri (</a:t>
            </a:r>
            <a:r>
              <a:rPr lang="tr-TR" dirty="0" err="1" smtClean="0">
                <a:solidFill>
                  <a:schemeClr val="bg1"/>
                </a:solidFill>
              </a:rPr>
              <a:t>bits</a:t>
            </a:r>
            <a:r>
              <a:rPr lang="tr-TR" dirty="0" smtClean="0">
                <a:solidFill>
                  <a:schemeClr val="bg1"/>
                </a:solidFill>
              </a:rPr>
              <a:t>) çeşitli ses frekanslarına çevirip telefon hattından İnternet servisine ulaştırmakta olup tersine aynı yöntemle verileri almaktadır.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143668"/>
          </a:xfrm>
        </p:spPr>
        <p:txBody>
          <a:bodyPr/>
          <a:lstStyle/>
          <a:p>
            <a:r>
              <a:rPr lang="tr-TR" dirty="0" smtClean="0">
                <a:solidFill>
                  <a:schemeClr val="bg1"/>
                </a:solidFill>
              </a:rPr>
              <a:t>İnternet bilgi paylaşımı açısından yazıdan sonraki en önemli buluştur.</a:t>
            </a:r>
          </a:p>
          <a:p>
            <a:r>
              <a:rPr lang="tr-TR" dirty="0" smtClean="0">
                <a:solidFill>
                  <a:schemeClr val="bg1"/>
                </a:solidFill>
              </a:rPr>
              <a:t>İnternetin bulunması ile çok çeşitli iletişim türleri doğmuştur.Bunlara örnek olarak görüntülü konuşma ve internet üzerinden sohbet verilebilir.</a:t>
            </a:r>
          </a:p>
          <a:p>
            <a:r>
              <a:rPr lang="tr-TR" dirty="0" smtClean="0">
                <a:solidFill>
                  <a:schemeClr val="bg1"/>
                </a:solidFill>
              </a:rPr>
              <a:t>İnternet’in kullanımıyla birlikte bilgi paylaşımı çok kolay bir hale geldi.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r>
              <a:rPr lang="tr-TR" dirty="0" smtClean="0">
                <a:solidFill>
                  <a:schemeClr val="bg1"/>
                </a:solidFill>
              </a:rPr>
              <a:t>İnsanlar internetten istediği bilgiyi elde edebilirler.Tabi ki bilgiler herhangi bir kişi tarafından paylaşılabildiği için kesin güvenilir olduğu söylenemez.Bu yüzden internetten edilen bilgilerin kaynağı araştırılmalıdır.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6286544"/>
          </a:xfrm>
        </p:spPr>
        <p:txBody>
          <a:bodyPr/>
          <a:lstStyle/>
          <a:p>
            <a:r>
              <a:rPr lang="tr-TR" dirty="0" smtClean="0">
                <a:solidFill>
                  <a:schemeClr val="bg1"/>
                </a:solidFill>
              </a:rPr>
              <a:t>İnternet ile birlikte günümüzde sosyal medya </a:t>
            </a:r>
            <a:r>
              <a:rPr lang="tr-TR" dirty="0" err="1" smtClean="0">
                <a:solidFill>
                  <a:schemeClr val="bg1"/>
                </a:solidFill>
              </a:rPr>
              <a:t>siteleride</a:t>
            </a:r>
            <a:r>
              <a:rPr lang="tr-TR" dirty="0" smtClean="0">
                <a:solidFill>
                  <a:schemeClr val="bg1"/>
                </a:solidFill>
              </a:rPr>
              <a:t> hayatımıza girdi.</a:t>
            </a:r>
          </a:p>
          <a:p>
            <a:r>
              <a:rPr lang="tr-TR" dirty="0" err="1" smtClean="0">
                <a:solidFill>
                  <a:schemeClr val="bg1"/>
                </a:solidFill>
              </a:rPr>
              <a:t>Facebook</a:t>
            </a:r>
            <a:r>
              <a:rPr lang="tr-TR" dirty="0" smtClean="0">
                <a:solidFill>
                  <a:schemeClr val="bg1"/>
                </a:solidFill>
              </a:rPr>
              <a:t>,</a:t>
            </a:r>
            <a:r>
              <a:rPr lang="tr-TR" dirty="0" err="1" smtClean="0">
                <a:solidFill>
                  <a:schemeClr val="bg1"/>
                </a:solidFill>
              </a:rPr>
              <a:t>Twitter</a:t>
            </a:r>
            <a:r>
              <a:rPr lang="tr-TR" dirty="0" smtClean="0">
                <a:solidFill>
                  <a:schemeClr val="bg1"/>
                </a:solidFill>
              </a:rPr>
              <a:t>,</a:t>
            </a:r>
            <a:r>
              <a:rPr lang="tr-TR" dirty="0" err="1" smtClean="0">
                <a:solidFill>
                  <a:schemeClr val="bg1"/>
                </a:solidFill>
              </a:rPr>
              <a:t>Youtube</a:t>
            </a:r>
            <a:r>
              <a:rPr lang="tr-TR" dirty="0" smtClean="0">
                <a:solidFill>
                  <a:schemeClr val="bg1"/>
                </a:solidFill>
              </a:rPr>
              <a:t>, gibi internet siteleri kişinin sesini duyurabildiği , herkesin istediğini söyleyebildiği ortamlardır.</a:t>
            </a:r>
          </a:p>
          <a:p>
            <a:r>
              <a:rPr lang="tr-TR" dirty="0" smtClean="0">
                <a:solidFill>
                  <a:schemeClr val="bg1"/>
                </a:solidFill>
              </a:rPr>
              <a:t>Bu siteler kişiyi </a:t>
            </a:r>
            <a:r>
              <a:rPr lang="tr-TR" dirty="0" err="1" smtClean="0">
                <a:solidFill>
                  <a:schemeClr val="bg1"/>
                </a:solidFill>
              </a:rPr>
              <a:t>önplana</a:t>
            </a:r>
            <a:r>
              <a:rPr lang="tr-TR" dirty="0" smtClean="0">
                <a:solidFill>
                  <a:schemeClr val="bg1"/>
                </a:solidFill>
              </a:rPr>
              <a:t> çıkarır bu yüzden bu siteler şu anda dünyada yaygın şekilde kullanılmaktadır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85720" y="357166"/>
            <a:ext cx="6715172" cy="1143000"/>
          </a:xfrm>
        </p:spPr>
        <p:txBody>
          <a:bodyPr>
            <a:normAutofit fontScale="90000"/>
          </a:bodyPr>
          <a:lstStyle/>
          <a:p>
            <a:r>
              <a:rPr lang="tr-TR" sz="5300" dirty="0" smtClean="0">
                <a:solidFill>
                  <a:schemeClr val="bg1"/>
                </a:solidFill>
              </a:rPr>
              <a:t>İletişimin altı temel ögesi;</a:t>
            </a:r>
            <a:r>
              <a:rPr lang="tr-TR" dirty="0" smtClean="0">
                <a:solidFill>
                  <a:schemeClr val="bg1"/>
                </a:solidFill>
              </a:rPr>
              <a:t/>
            </a:r>
            <a:br>
              <a:rPr lang="tr-TR" dirty="0" smtClean="0">
                <a:solidFill>
                  <a:schemeClr val="bg1"/>
                </a:solidFill>
              </a:rPr>
            </a:br>
            <a:endParaRPr lang="tr-TR" dirty="0">
              <a:solidFill>
                <a:schemeClr val="bg1"/>
              </a:solidFill>
            </a:endParaRPr>
          </a:p>
        </p:txBody>
      </p:sp>
      <p:sp>
        <p:nvSpPr>
          <p:cNvPr id="3" name="2 İçerik Yer Tutucusu"/>
          <p:cNvSpPr>
            <a:spLocks noGrp="1"/>
          </p:cNvSpPr>
          <p:nvPr>
            <p:ph idx="1"/>
          </p:nvPr>
        </p:nvSpPr>
        <p:spPr/>
        <p:txBody>
          <a:bodyPr/>
          <a:lstStyle/>
          <a:p>
            <a:pPr marL="514350" indent="-514350">
              <a:buFont typeface="Wingdings" pitchFamily="2" charset="2"/>
              <a:buChar char="v"/>
            </a:pPr>
            <a:r>
              <a:rPr lang="tr-TR" dirty="0" smtClean="0">
                <a:solidFill>
                  <a:schemeClr val="bg1"/>
                </a:solidFill>
              </a:rPr>
              <a:t>Kaynak (Gönderici)</a:t>
            </a:r>
          </a:p>
          <a:p>
            <a:pPr marL="514350" indent="-514350">
              <a:buFont typeface="Wingdings" pitchFamily="2" charset="2"/>
              <a:buChar char="v"/>
            </a:pPr>
            <a:r>
              <a:rPr lang="tr-TR" dirty="0" smtClean="0">
                <a:solidFill>
                  <a:schemeClr val="bg1"/>
                </a:solidFill>
              </a:rPr>
              <a:t>Alıcı (Hedef)</a:t>
            </a:r>
          </a:p>
          <a:p>
            <a:pPr marL="514350" indent="-514350">
              <a:buFont typeface="Wingdings" pitchFamily="2" charset="2"/>
              <a:buChar char="v"/>
            </a:pPr>
            <a:r>
              <a:rPr lang="tr-TR" dirty="0" smtClean="0">
                <a:solidFill>
                  <a:schemeClr val="bg1"/>
                </a:solidFill>
              </a:rPr>
              <a:t>İleti (Mesaj)</a:t>
            </a:r>
          </a:p>
          <a:p>
            <a:pPr marL="514350" indent="-514350">
              <a:buFont typeface="Wingdings" pitchFamily="2" charset="2"/>
              <a:buChar char="v"/>
            </a:pPr>
            <a:r>
              <a:rPr lang="tr-TR" dirty="0" smtClean="0">
                <a:solidFill>
                  <a:schemeClr val="bg1"/>
                </a:solidFill>
              </a:rPr>
              <a:t>Bağlam (Gönderge)</a:t>
            </a:r>
          </a:p>
          <a:p>
            <a:pPr marL="514350" indent="-514350">
              <a:buFont typeface="Wingdings" pitchFamily="2" charset="2"/>
              <a:buChar char="v"/>
            </a:pPr>
            <a:r>
              <a:rPr lang="tr-TR" dirty="0" smtClean="0">
                <a:solidFill>
                  <a:schemeClr val="bg1"/>
                </a:solidFill>
              </a:rPr>
              <a:t>Dönüt (Geri bildirim)</a:t>
            </a:r>
          </a:p>
          <a:p>
            <a:pPr marL="514350" indent="-514350">
              <a:buFont typeface="Wingdings" pitchFamily="2" charset="2"/>
              <a:buChar char="v"/>
            </a:pPr>
            <a:r>
              <a:rPr lang="tr-TR" dirty="0" smtClean="0">
                <a:solidFill>
                  <a:schemeClr val="bg1"/>
                </a:solidFill>
              </a:rPr>
              <a:t>Kanal (Ortam)</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lstStyle/>
          <a:p>
            <a:r>
              <a:rPr lang="tr-TR" dirty="0" smtClean="0">
                <a:solidFill>
                  <a:schemeClr val="bg1"/>
                </a:solidFill>
              </a:rPr>
              <a:t>Sosyal medya iletişim açısından çok önemlidir.</a:t>
            </a:r>
          </a:p>
          <a:p>
            <a:r>
              <a:rPr lang="tr-TR" dirty="0" smtClean="0">
                <a:solidFill>
                  <a:schemeClr val="bg1"/>
                </a:solidFill>
              </a:rPr>
              <a:t>İnsanların algısı sosyal medya siteleri vasıtasıyla değişebilir.</a:t>
            </a:r>
          </a:p>
          <a:p>
            <a:r>
              <a:rPr lang="tr-TR" dirty="0" smtClean="0">
                <a:solidFill>
                  <a:schemeClr val="bg1"/>
                </a:solidFill>
              </a:rPr>
              <a:t>İnsanlar sosyal medya hesaplarından istediklerini söyleyebildikleri için bu ortamdaki haberler güvenirlilik açısından sorunludur.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4000"/>
          </a:stretch>
        </a:blipFill>
        <a:effectLst/>
      </p:bgPr>
    </p:bg>
    <p:spTree>
      <p:nvGrpSpPr>
        <p:cNvPr id="1" name=""/>
        <p:cNvGrpSpPr/>
        <p:nvPr/>
      </p:nvGrpSpPr>
      <p:grpSpPr>
        <a:xfrm>
          <a:off x="0" y="0"/>
          <a:ext cx="0" cy="0"/>
          <a:chOff x="0" y="0"/>
          <a:chExt cx="0" cy="0"/>
        </a:xfrm>
      </p:grpSpPr>
      <p:sp>
        <p:nvSpPr>
          <p:cNvPr id="5" name="4 Alt Başlık"/>
          <p:cNvSpPr>
            <a:spLocks noGrp="1"/>
          </p:cNvSpPr>
          <p:nvPr>
            <p:ph type="subTitle" idx="1"/>
          </p:nvPr>
        </p:nvSpPr>
        <p:spPr>
          <a:xfrm>
            <a:off x="500034" y="428604"/>
            <a:ext cx="8072494" cy="5500726"/>
          </a:xfrm>
        </p:spPr>
        <p:txBody>
          <a:bodyPr/>
          <a:lstStyle/>
          <a:p>
            <a:pPr algn="l">
              <a:buFont typeface="Arial" pitchFamily="34" charset="0"/>
              <a:buChar char="•"/>
            </a:pPr>
            <a:r>
              <a:rPr lang="tr-TR" dirty="0" smtClean="0">
                <a:solidFill>
                  <a:schemeClr val="bg1"/>
                </a:solidFill>
              </a:rPr>
              <a:t>Dünya üzerinde yaklaşık 1.2 milyar Facebook kullanıcısı bulunmaktadır.</a:t>
            </a:r>
          </a:p>
          <a:p>
            <a:pPr algn="l"/>
            <a:endParaRPr lang="tr-TR" dirty="0" smtClean="0">
              <a:solidFill>
                <a:schemeClr val="bg1"/>
              </a:solidFill>
            </a:endParaRPr>
          </a:p>
          <a:p>
            <a:pPr algn="l">
              <a:buFont typeface="Arial" pitchFamily="34" charset="0"/>
              <a:buChar char="•"/>
            </a:pPr>
            <a:r>
              <a:rPr lang="tr-TR" dirty="0" smtClean="0">
                <a:solidFill>
                  <a:schemeClr val="bg1"/>
                </a:solidFill>
              </a:rPr>
              <a:t>Twitter’ın kullanıcı sayısı ise 250 milyondur.</a:t>
            </a:r>
          </a:p>
          <a:p>
            <a:pPr algn="l"/>
            <a:endParaRPr lang="tr-TR" dirty="0" smtClean="0">
              <a:solidFill>
                <a:schemeClr val="bg1"/>
              </a:solidFill>
            </a:endParaRPr>
          </a:p>
          <a:p>
            <a:pPr algn="l">
              <a:buFont typeface="Arial" pitchFamily="34" charset="0"/>
              <a:buChar char="•"/>
            </a:pPr>
            <a:r>
              <a:rPr lang="tr-TR" dirty="0" smtClean="0">
                <a:solidFill>
                  <a:schemeClr val="bg1"/>
                </a:solidFill>
              </a:rPr>
              <a:t>Youtube kullananlar ise 1 milyar civarındadır.</a:t>
            </a:r>
          </a:p>
        </p:txBody>
      </p:sp>
      <p:pic>
        <p:nvPicPr>
          <p:cNvPr id="5122" name="Picture 2" descr="C:\Sitelerin Takibi\Dersimiz.com\2015-2016 Yüklemeleri\dersimiz.com.png"/>
          <p:cNvPicPr>
            <a:picLocks noChangeAspect="1" noChangeArrowheads="1"/>
          </p:cNvPicPr>
          <p:nvPr/>
        </p:nvPicPr>
        <p:blipFill>
          <a:blip r:embed="rId3" cstate="print"/>
          <a:srcRect/>
          <a:stretch>
            <a:fillRect/>
          </a:stretch>
        </p:blipFill>
        <p:spPr bwMode="auto">
          <a:xfrm>
            <a:off x="0" y="6524625"/>
            <a:ext cx="1809750" cy="333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857232"/>
            <a:ext cx="8229600" cy="2571768"/>
          </a:xfrm>
        </p:spPr>
        <p:txBody>
          <a:bodyPr/>
          <a:lstStyle/>
          <a:p>
            <a:r>
              <a:rPr lang="tr-TR" dirty="0" smtClean="0">
                <a:solidFill>
                  <a:schemeClr val="bg1"/>
                </a:solidFill>
              </a:rPr>
              <a:t>İnternet’in bir başka yan ürünü e-posta dır.</a:t>
            </a:r>
          </a:p>
          <a:p>
            <a:endParaRPr lang="tr-TR" dirty="0" smtClean="0">
              <a:solidFill>
                <a:schemeClr val="bg1"/>
              </a:solidFill>
            </a:endParaRPr>
          </a:p>
          <a:p>
            <a:r>
              <a:rPr lang="tr-TR" dirty="0" smtClean="0">
                <a:solidFill>
                  <a:schemeClr val="bg1"/>
                </a:solidFill>
              </a:rPr>
              <a:t>E-posta ile birlikte şirketler arasındaki ya da kurumlar arasındaki iletişim de kolaylaşmıştır.</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143668"/>
          </a:xfrm>
        </p:spPr>
        <p:txBody>
          <a:bodyPr/>
          <a:lstStyle/>
          <a:p>
            <a:r>
              <a:rPr lang="tr-TR" dirty="0" smtClean="0">
                <a:solidFill>
                  <a:schemeClr val="bg1"/>
                </a:solidFill>
              </a:rPr>
              <a:t>İletişim toplum düzeni açısından önemlidir.Bu yüzden iletişim doğru bir şekilde gerçekleşmelidir.</a:t>
            </a:r>
          </a:p>
          <a:p>
            <a:r>
              <a:rPr lang="tr-TR" dirty="0" smtClean="0">
                <a:solidFill>
                  <a:schemeClr val="bg1"/>
                </a:solidFill>
              </a:rPr>
              <a:t>Etkili bir iletişim sorunlarımızı çözmemizde daha iyi sonuçlara ulaşmamızı sağlar.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829048" cy="1143000"/>
          </a:xfrm>
        </p:spPr>
        <p:txBody>
          <a:bodyPr>
            <a:normAutofit fontScale="90000"/>
          </a:bodyPr>
          <a:lstStyle/>
          <a:p>
            <a:r>
              <a:rPr lang="tr-TR" dirty="0" smtClean="0">
                <a:solidFill>
                  <a:schemeClr val="bg1"/>
                </a:solidFill>
              </a:rPr>
              <a:t>Etkili İletişim’de;</a:t>
            </a:r>
            <a:endParaRPr lang="tr-TR" dirty="0">
              <a:solidFill>
                <a:schemeClr val="bg1"/>
              </a:solidFill>
            </a:endParaRPr>
          </a:p>
        </p:txBody>
      </p:sp>
      <p:sp>
        <p:nvSpPr>
          <p:cNvPr id="3" name="2 İçerik Yer Tutucusu"/>
          <p:cNvSpPr>
            <a:spLocks noGrp="1"/>
          </p:cNvSpPr>
          <p:nvPr>
            <p:ph idx="1"/>
          </p:nvPr>
        </p:nvSpPr>
        <p:spPr>
          <a:xfrm>
            <a:off x="457200" y="1142984"/>
            <a:ext cx="8229600" cy="4983179"/>
          </a:xfrm>
        </p:spPr>
        <p:txBody>
          <a:bodyPr>
            <a:normAutofit lnSpcReduction="10000"/>
          </a:bodyPr>
          <a:lstStyle/>
          <a:p>
            <a:pPr fontAlgn="t"/>
            <a:r>
              <a:rPr lang="tr-TR" dirty="0" smtClean="0">
                <a:solidFill>
                  <a:schemeClr val="bg1"/>
                </a:solidFill>
              </a:rPr>
              <a:t>Kendini tanımak</a:t>
            </a:r>
          </a:p>
          <a:p>
            <a:pPr fontAlgn="t"/>
            <a:r>
              <a:rPr lang="tr-TR" dirty="0" smtClean="0">
                <a:solidFill>
                  <a:schemeClr val="bg1"/>
                </a:solidFill>
              </a:rPr>
              <a:t>Kendini doğru ifade etmek</a:t>
            </a:r>
          </a:p>
          <a:p>
            <a:pPr fontAlgn="t"/>
            <a:r>
              <a:rPr lang="tr-TR" dirty="0" smtClean="0">
                <a:solidFill>
                  <a:schemeClr val="bg1"/>
                </a:solidFill>
              </a:rPr>
              <a:t>Karşımızdakini etkin ve ilgili dinlemek</a:t>
            </a:r>
          </a:p>
          <a:p>
            <a:pPr fontAlgn="t"/>
            <a:r>
              <a:rPr lang="tr-TR" dirty="0" smtClean="0">
                <a:solidFill>
                  <a:schemeClr val="bg1"/>
                </a:solidFill>
              </a:rPr>
              <a:t>Empati kurabilmek</a:t>
            </a:r>
          </a:p>
          <a:p>
            <a:pPr fontAlgn="t"/>
            <a:r>
              <a:rPr lang="tr-TR" dirty="0" smtClean="0">
                <a:solidFill>
                  <a:schemeClr val="bg1"/>
                </a:solidFill>
              </a:rPr>
              <a:t>Hoşgörülü ve önyargısız olmak,</a:t>
            </a:r>
          </a:p>
          <a:p>
            <a:pPr fontAlgn="t"/>
            <a:r>
              <a:rPr lang="tr-TR" dirty="0" smtClean="0">
                <a:solidFill>
                  <a:schemeClr val="bg1"/>
                </a:solidFill>
              </a:rPr>
              <a:t>Eleştirilere karşı açık olmak,</a:t>
            </a:r>
          </a:p>
          <a:p>
            <a:pPr fontAlgn="t"/>
            <a:r>
              <a:rPr lang="tr-TR" dirty="0" smtClean="0">
                <a:solidFill>
                  <a:schemeClr val="bg1"/>
                </a:solidFill>
              </a:rPr>
              <a:t>Beden dili, göz kontağı, hitap, ses düzeyi vb. kurabilmek…</a:t>
            </a:r>
          </a:p>
          <a:p>
            <a:pPr fontAlgn="t">
              <a:buNone/>
            </a:pPr>
            <a:r>
              <a:rPr lang="tr-TR" dirty="0" smtClean="0">
                <a:solidFill>
                  <a:schemeClr val="bg1"/>
                </a:solidFill>
              </a:rPr>
              <a:t>   önemlidir.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114536" cy="1143000"/>
          </a:xfrm>
        </p:spPr>
        <p:txBody>
          <a:bodyPr/>
          <a:lstStyle/>
          <a:p>
            <a:r>
              <a:rPr lang="tr-TR" dirty="0" smtClean="0">
                <a:solidFill>
                  <a:schemeClr val="bg1"/>
                </a:solidFill>
              </a:rPr>
              <a:t>Empati;</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Bir</a:t>
            </a:r>
            <a:r>
              <a:rPr lang="tr-TR" b="1" dirty="0" smtClean="0">
                <a:solidFill>
                  <a:schemeClr val="bg1"/>
                </a:solidFill>
              </a:rPr>
              <a:t> </a:t>
            </a:r>
            <a:r>
              <a:rPr lang="tr-TR" dirty="0" smtClean="0">
                <a:solidFill>
                  <a:schemeClr val="bg1"/>
                </a:solidFill>
              </a:rPr>
              <a:t>başkasının duygularını, içinde bulunduğu durum ya da davranışlarındaki motivasyonu anlamak ve içselleştirmek demektir.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543296" cy="1143000"/>
          </a:xfrm>
        </p:spPr>
        <p:txBody>
          <a:bodyPr>
            <a:normAutofit fontScale="90000"/>
          </a:bodyPr>
          <a:lstStyle/>
          <a:p>
            <a:r>
              <a:rPr lang="tr-TR" b="1" dirty="0" smtClean="0">
                <a:solidFill>
                  <a:schemeClr val="bg1"/>
                </a:solidFill>
              </a:rPr>
              <a:t>İyi Bir Dinleyici;</a:t>
            </a:r>
            <a:endParaRPr lang="tr-TR" dirty="0">
              <a:solidFill>
                <a:schemeClr val="bg1"/>
              </a:solidFill>
            </a:endParaRPr>
          </a:p>
        </p:txBody>
      </p:sp>
      <p:sp>
        <p:nvSpPr>
          <p:cNvPr id="3" name="2 İçerik Yer Tutucusu"/>
          <p:cNvSpPr>
            <a:spLocks noGrp="1"/>
          </p:cNvSpPr>
          <p:nvPr>
            <p:ph idx="1"/>
          </p:nvPr>
        </p:nvSpPr>
        <p:spPr/>
        <p:txBody>
          <a:bodyPr/>
          <a:lstStyle/>
          <a:p>
            <a:pPr fontAlgn="t"/>
            <a:r>
              <a:rPr lang="tr-TR" dirty="0" smtClean="0">
                <a:solidFill>
                  <a:schemeClr val="bg1"/>
                </a:solidFill>
              </a:rPr>
              <a:t>Dikkatini karşısındaki kişiye verir.</a:t>
            </a:r>
          </a:p>
          <a:p>
            <a:pPr fontAlgn="t"/>
            <a:r>
              <a:rPr lang="tr-TR" dirty="0" smtClean="0">
                <a:solidFill>
                  <a:schemeClr val="bg1"/>
                </a:solidFill>
              </a:rPr>
              <a:t>Konuşmacıyı sözünü kesmeden dinler.</a:t>
            </a:r>
          </a:p>
          <a:p>
            <a:pPr fontAlgn="t"/>
            <a:r>
              <a:rPr lang="tr-TR" dirty="0" smtClean="0">
                <a:solidFill>
                  <a:schemeClr val="bg1"/>
                </a:solidFill>
              </a:rPr>
              <a:t>Göz teması kurar.</a:t>
            </a:r>
          </a:p>
          <a:p>
            <a:pPr fontAlgn="t"/>
            <a:r>
              <a:rPr lang="tr-TR" dirty="0" smtClean="0">
                <a:solidFill>
                  <a:schemeClr val="bg1"/>
                </a:solidFill>
              </a:rPr>
              <a:t>Son sözü söylemek için çabalamaz.</a:t>
            </a:r>
          </a:p>
          <a:p>
            <a:pPr fontAlgn="t"/>
            <a:r>
              <a:rPr lang="tr-TR" dirty="0" smtClean="0">
                <a:solidFill>
                  <a:schemeClr val="bg1"/>
                </a:solidFill>
              </a:rPr>
              <a:t>Dinlerken vereceği cevabı düşünmez.</a:t>
            </a:r>
          </a:p>
          <a:p>
            <a:r>
              <a:rPr lang="tr-TR" dirty="0" smtClean="0">
                <a:solidFill>
                  <a:schemeClr val="bg1"/>
                </a:solidFill>
              </a:rPr>
              <a:t>Dinlerken başka bir işle meşgul olmaz.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614998" cy="1143000"/>
          </a:xfrm>
        </p:spPr>
        <p:txBody>
          <a:bodyPr>
            <a:normAutofit fontScale="90000"/>
          </a:bodyPr>
          <a:lstStyle/>
          <a:p>
            <a:r>
              <a:rPr lang="tr-TR" dirty="0" smtClean="0">
                <a:solidFill>
                  <a:schemeClr val="bg1"/>
                </a:solidFill>
              </a:rPr>
              <a:t>İletişim’de yapılan hatalar;</a:t>
            </a:r>
            <a:endParaRPr lang="tr-TR" dirty="0">
              <a:solidFill>
                <a:schemeClr val="bg1"/>
              </a:solidFill>
            </a:endParaRPr>
          </a:p>
        </p:txBody>
      </p:sp>
      <p:sp>
        <p:nvSpPr>
          <p:cNvPr id="3" name="2 İçerik Yer Tutucusu"/>
          <p:cNvSpPr>
            <a:spLocks noGrp="1"/>
          </p:cNvSpPr>
          <p:nvPr>
            <p:ph idx="1"/>
          </p:nvPr>
        </p:nvSpPr>
        <p:spPr>
          <a:xfrm>
            <a:off x="457200" y="1600200"/>
            <a:ext cx="8229600" cy="5114948"/>
          </a:xfrm>
        </p:spPr>
        <p:txBody>
          <a:bodyPr>
            <a:normAutofit fontScale="85000" lnSpcReduction="20000"/>
          </a:bodyPr>
          <a:lstStyle/>
          <a:p>
            <a:pPr fontAlgn="t"/>
            <a:r>
              <a:rPr lang="tr-TR" dirty="0" smtClean="0">
                <a:solidFill>
                  <a:schemeClr val="bg1"/>
                </a:solidFill>
              </a:rPr>
              <a:t>Emir vermek</a:t>
            </a:r>
          </a:p>
          <a:p>
            <a:pPr fontAlgn="t"/>
            <a:r>
              <a:rPr lang="tr-TR" dirty="0" smtClean="0">
                <a:solidFill>
                  <a:schemeClr val="bg1"/>
                </a:solidFill>
              </a:rPr>
              <a:t>Tehdit etmek</a:t>
            </a:r>
          </a:p>
          <a:p>
            <a:pPr fontAlgn="t"/>
            <a:r>
              <a:rPr lang="tr-TR" dirty="0" smtClean="0">
                <a:solidFill>
                  <a:schemeClr val="bg1"/>
                </a:solidFill>
              </a:rPr>
              <a:t>Uyarmak</a:t>
            </a:r>
          </a:p>
          <a:p>
            <a:pPr fontAlgn="t"/>
            <a:r>
              <a:rPr lang="tr-TR" dirty="0" smtClean="0">
                <a:solidFill>
                  <a:schemeClr val="bg1"/>
                </a:solidFill>
              </a:rPr>
              <a:t>Konuyu saptırmak</a:t>
            </a:r>
          </a:p>
          <a:p>
            <a:pPr fontAlgn="t"/>
            <a:r>
              <a:rPr lang="tr-TR" dirty="0" smtClean="0">
                <a:solidFill>
                  <a:schemeClr val="bg1"/>
                </a:solidFill>
              </a:rPr>
              <a:t>İsim takmak</a:t>
            </a:r>
          </a:p>
          <a:p>
            <a:pPr fontAlgn="t"/>
            <a:r>
              <a:rPr lang="tr-TR" dirty="0" smtClean="0">
                <a:solidFill>
                  <a:schemeClr val="bg1"/>
                </a:solidFill>
              </a:rPr>
              <a:t>Sınamak</a:t>
            </a:r>
          </a:p>
          <a:p>
            <a:pPr fontAlgn="t"/>
            <a:r>
              <a:rPr lang="tr-TR" dirty="0" smtClean="0">
                <a:solidFill>
                  <a:schemeClr val="bg1"/>
                </a:solidFill>
              </a:rPr>
              <a:t>Öğüt vermek</a:t>
            </a:r>
          </a:p>
          <a:p>
            <a:pPr fontAlgn="t"/>
            <a:r>
              <a:rPr lang="tr-TR" dirty="0" smtClean="0">
                <a:solidFill>
                  <a:schemeClr val="bg1"/>
                </a:solidFill>
              </a:rPr>
              <a:t>Eleştirmek</a:t>
            </a:r>
          </a:p>
          <a:p>
            <a:pPr fontAlgn="t"/>
            <a:r>
              <a:rPr lang="tr-TR" dirty="0" smtClean="0">
                <a:solidFill>
                  <a:schemeClr val="bg1"/>
                </a:solidFill>
              </a:rPr>
              <a:t>Yargılamak</a:t>
            </a:r>
          </a:p>
          <a:p>
            <a:pPr fontAlgn="t"/>
            <a:r>
              <a:rPr lang="tr-TR" dirty="0" smtClean="0">
                <a:solidFill>
                  <a:schemeClr val="bg1"/>
                </a:solidFill>
              </a:rPr>
              <a:t>Nutuk çekmek</a:t>
            </a:r>
          </a:p>
          <a:p>
            <a:pPr fontAlgn="t"/>
            <a:r>
              <a:rPr lang="tr-TR" dirty="0" smtClean="0">
                <a:solidFill>
                  <a:schemeClr val="bg1"/>
                </a:solidFill>
              </a:rPr>
              <a:t>Suçlamak</a:t>
            </a:r>
          </a:p>
          <a:p>
            <a:pPr fontAlgn="t"/>
            <a:r>
              <a:rPr lang="tr-TR" dirty="0" smtClean="0">
                <a:solidFill>
                  <a:schemeClr val="bg1"/>
                </a:solidFill>
              </a:rPr>
              <a:t>Alay etmek</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r>
              <a:rPr lang="tr-TR" dirty="0" smtClean="0">
                <a:solidFill>
                  <a:schemeClr val="bg1"/>
                </a:solidFill>
              </a:rPr>
              <a:t>Sağlıklı insanlar iletişime geçerken işitme,konuşma yetilerini kullanır.</a:t>
            </a:r>
          </a:p>
          <a:p>
            <a:r>
              <a:rPr lang="tr-TR" dirty="0" smtClean="0">
                <a:solidFill>
                  <a:schemeClr val="bg1"/>
                </a:solidFill>
              </a:rPr>
              <a:t>Fakat engelli olduğu için bu yetilere sahip olmayan insanlarda vardır. Onlar bizle aynı kanalda iletişim kurmazlar o yüzden işitme engelli biri ile iletişime geçerken dikkatli ve onun anlayacağı şekilde davranmalıyız </a:t>
            </a:r>
          </a:p>
          <a:p>
            <a:r>
              <a:rPr lang="tr-TR" dirty="0" smtClean="0">
                <a:solidFill>
                  <a:schemeClr val="bg1"/>
                </a:solidFill>
              </a:rPr>
              <a:t>İşitme engelli insanlar genel olarak işaret dilini kullanırlar.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428860" y="2571744"/>
            <a:ext cx="413497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Teşekkürler</a:t>
            </a:r>
            <a:endParaRPr lang="tr-T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329114" cy="1143000"/>
          </a:xfrm>
        </p:spPr>
        <p:txBody>
          <a:bodyPr>
            <a:normAutofit fontScale="90000"/>
          </a:bodyPr>
          <a:lstStyle/>
          <a:p>
            <a:r>
              <a:rPr lang="tr-TR" dirty="0" smtClean="0">
                <a:solidFill>
                  <a:schemeClr val="bg1"/>
                </a:solidFill>
              </a:rPr>
              <a:t>Kaynak(Gönderici);</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Gönderici, duygu düşünce ve isteğin aktarılmasında sözü söyleyen kişi veya topluluklara denir.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043098" cy="1143000"/>
          </a:xfrm>
        </p:spPr>
        <p:txBody>
          <a:bodyPr/>
          <a:lstStyle/>
          <a:p>
            <a:r>
              <a:rPr lang="tr-TR" dirty="0" smtClean="0">
                <a:solidFill>
                  <a:schemeClr val="bg1"/>
                </a:solidFill>
              </a:rPr>
              <a:t>Alıcı;</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Alıcı, iletilen sözü alan kişiye veya topluluğa denir.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1400156" cy="1143000"/>
          </a:xfrm>
        </p:spPr>
        <p:txBody>
          <a:bodyPr/>
          <a:lstStyle/>
          <a:p>
            <a:r>
              <a:rPr lang="tr-TR" dirty="0" smtClean="0">
                <a:solidFill>
                  <a:schemeClr val="bg1"/>
                </a:solidFill>
              </a:rPr>
              <a:t>İleti;</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İleti, gönderici ile alıcı arasında aktarılmakta olan duygu, düşünce ya da isteğe denmektedir.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2214546" cy="1143000"/>
          </a:xfrm>
        </p:spPr>
        <p:txBody>
          <a:bodyPr/>
          <a:lstStyle/>
          <a:p>
            <a:r>
              <a:rPr lang="tr-TR" dirty="0" smtClean="0">
                <a:solidFill>
                  <a:schemeClr val="bg1"/>
                </a:solidFill>
              </a:rPr>
              <a:t>Kanal;</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İletişimin </a:t>
            </a:r>
            <a:r>
              <a:rPr lang="tr-TR" dirty="0" smtClean="0">
                <a:solidFill>
                  <a:schemeClr val="bg1"/>
                </a:solidFill>
              </a:rPr>
              <a:t>gerçekleştiği ortama denir.Sağlıklı bir iletişim için aynı kanalın kullanılması gerekir.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043098" cy="1143000"/>
          </a:xfrm>
        </p:spPr>
        <p:txBody>
          <a:bodyPr/>
          <a:lstStyle/>
          <a:p>
            <a:r>
              <a:rPr lang="tr-TR" dirty="0" smtClean="0">
                <a:solidFill>
                  <a:schemeClr val="bg1"/>
                </a:solidFill>
              </a:rPr>
              <a:t>Bağlam;</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İletinin gönderilme şekline denir.</a:t>
            </a:r>
            <a:endParaRPr lang="tr-T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1175</Words>
  <Application>Microsoft Office PowerPoint</Application>
  <PresentationFormat>Ekran Gösterisi (4:3)</PresentationFormat>
  <Paragraphs>148</Paragraphs>
  <Slides>49</Slides>
  <Notes>2</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Ofis Teması</vt:lpstr>
      <vt:lpstr>İLETİŞİM</vt:lpstr>
      <vt:lpstr>İletişim;</vt:lpstr>
      <vt:lpstr>PowerPoint Sunusu</vt:lpstr>
      <vt:lpstr>İletişimin altı temel ögesi; </vt:lpstr>
      <vt:lpstr>Kaynak(Gönderici);</vt:lpstr>
      <vt:lpstr>Alıcı;</vt:lpstr>
      <vt:lpstr>İleti;</vt:lpstr>
      <vt:lpstr>Kanal;</vt:lpstr>
      <vt:lpstr>Bağlam;</vt:lpstr>
      <vt:lpstr>Dönüt;</vt:lpstr>
      <vt:lpstr>PowerPoint Sunusu</vt:lpstr>
      <vt:lpstr>PowerPoint Sunusu</vt:lpstr>
      <vt:lpstr>Dil;</vt:lpstr>
      <vt:lpstr>PowerPoint Sunusu</vt:lpstr>
      <vt:lpstr>PowerPoint Sunusu</vt:lpstr>
      <vt:lpstr>PowerPoint Sunusu</vt:lpstr>
      <vt:lpstr>Dilin İşlevleri;</vt:lpstr>
      <vt:lpstr>PowerPoint Sunusu</vt:lpstr>
      <vt:lpstr>Dil dışı öğeler;</vt:lpstr>
      <vt:lpstr>PowerPoint Sunusu</vt:lpstr>
      <vt:lpstr>PowerPoint Sunusu</vt:lpstr>
      <vt:lpstr>PowerPoint Sunusu</vt:lpstr>
      <vt:lpstr>Jest ve Mimikler;</vt:lpstr>
      <vt:lpstr>Mimikler;</vt:lpstr>
      <vt:lpstr>İletişim Araçları;</vt:lpstr>
      <vt:lpstr>Telefon;</vt:lpstr>
      <vt:lpstr>Telefonun İcadı;</vt:lpstr>
      <vt:lpstr>PowerPoint Sunusu</vt:lpstr>
      <vt:lpstr>Radyo ve Televizyon;</vt:lpstr>
      <vt:lpstr>Televizyon:</vt:lpstr>
      <vt:lpstr>PowerPoint Sunusu</vt:lpstr>
      <vt:lpstr>PowerPoint Sunusu</vt:lpstr>
      <vt:lpstr>PowerPoint Sunusu</vt:lpstr>
      <vt:lpstr>PowerPoint Sunusu</vt:lpstr>
      <vt:lpstr>İnternet;</vt:lpstr>
      <vt:lpstr>PowerPoint Sunusu</vt:lpstr>
      <vt:lpstr>PowerPoint Sunusu</vt:lpstr>
      <vt:lpstr>PowerPoint Sunusu</vt:lpstr>
      <vt:lpstr>PowerPoint Sunusu</vt:lpstr>
      <vt:lpstr>PowerPoint Sunusu</vt:lpstr>
      <vt:lpstr>PowerPoint Sunusu</vt:lpstr>
      <vt:lpstr>PowerPoint Sunusu</vt:lpstr>
      <vt:lpstr>PowerPoint Sunusu</vt:lpstr>
      <vt:lpstr>Etkili İletişim’de;</vt:lpstr>
      <vt:lpstr>Empati;</vt:lpstr>
      <vt:lpstr>İyi Bir Dinleyici;</vt:lpstr>
      <vt:lpstr>İletişim’de yapılan hatalar;</vt:lpstr>
      <vt:lpstr>PowerPoint Sunusu</vt:lpstr>
      <vt:lpstr>PowerPoint Sunusu</vt:lpstr>
    </vt:vector>
  </TitlesOfParts>
  <Manager>dersimiz.com</Manager>
  <Company>dersimiz.com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dersimiz.com</dc:title>
  <dc:subject>dersimiz.com</dc:subject>
  <dc:creator>dersimiz.com</dc:creator>
  <cp:keywords>dersimiz.com</cp:keywords>
  <dc:description>dersimiz.com</dc:description>
  <cp:lastModifiedBy>Meryem SEMSIT</cp:lastModifiedBy>
  <cp:revision>69</cp:revision>
  <dcterms:created xsi:type="dcterms:W3CDTF">2015-11-05T15:54:31Z</dcterms:created>
  <dcterms:modified xsi:type="dcterms:W3CDTF">2018-10-30T18:59:43Z</dcterms:modified>
  <cp:category>dersimiz.com</cp:category>
</cp:coreProperties>
</file>