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charts/chart3.xml" ContentType="application/vnd.openxmlformats-officedocument.drawingml.chart+xml"/>
  <Override PartName="/ppt/notesSlides/notesSlide45.xml" ContentType="application/vnd.openxmlformats-officedocument.presentationml.notesSlide+xml"/>
  <Override PartName="/ppt/charts/chart4.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6.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 id="2147483670" r:id="rId3"/>
    <p:sldMasterId id="2147483672" r:id="rId4"/>
    <p:sldMasterId id="2147483674"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Lst>
  <p:notesMasterIdLst>
    <p:notesMasterId r:id="rId84"/>
  </p:notesMasterIdLst>
  <p:sldIdLst>
    <p:sldId id="312" r:id="rId18"/>
    <p:sldId id="273" r:id="rId19"/>
    <p:sldId id="266" r:id="rId20"/>
    <p:sldId id="277" r:id="rId21"/>
    <p:sldId id="308" r:id="rId22"/>
    <p:sldId id="309" r:id="rId23"/>
    <p:sldId id="267" r:id="rId24"/>
    <p:sldId id="279" r:id="rId25"/>
    <p:sldId id="310" r:id="rId26"/>
    <p:sldId id="256" r:id="rId27"/>
    <p:sldId id="257" r:id="rId28"/>
    <p:sldId id="270" r:id="rId29"/>
    <p:sldId id="268" r:id="rId30"/>
    <p:sldId id="272" r:id="rId31"/>
    <p:sldId id="271" r:id="rId32"/>
    <p:sldId id="311" r:id="rId33"/>
    <p:sldId id="307" r:id="rId34"/>
    <p:sldId id="274" r:id="rId35"/>
    <p:sldId id="306" r:id="rId36"/>
    <p:sldId id="278" r:id="rId37"/>
    <p:sldId id="258" r:id="rId38"/>
    <p:sldId id="259" r:id="rId39"/>
    <p:sldId id="260" r:id="rId40"/>
    <p:sldId id="283" r:id="rId41"/>
    <p:sldId id="284" r:id="rId42"/>
    <p:sldId id="285" r:id="rId43"/>
    <p:sldId id="286" r:id="rId44"/>
    <p:sldId id="287" r:id="rId45"/>
    <p:sldId id="269" r:id="rId46"/>
    <p:sldId id="275" r:id="rId47"/>
    <p:sldId id="288" r:id="rId48"/>
    <p:sldId id="289" r:id="rId49"/>
    <p:sldId id="276" r:id="rId50"/>
    <p:sldId id="280" r:id="rId51"/>
    <p:sldId id="281" r:id="rId52"/>
    <p:sldId id="262" r:id="rId53"/>
    <p:sldId id="261" r:id="rId54"/>
    <p:sldId id="313" r:id="rId55"/>
    <p:sldId id="314" r:id="rId56"/>
    <p:sldId id="264"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263" r:id="rId74"/>
    <p:sldId id="323" r:id="rId75"/>
    <p:sldId id="316" r:id="rId76"/>
    <p:sldId id="317" r:id="rId77"/>
    <p:sldId id="318" r:id="rId78"/>
    <p:sldId id="319" r:id="rId79"/>
    <p:sldId id="320" r:id="rId80"/>
    <p:sldId id="321" r:id="rId81"/>
    <p:sldId id="322" r:id="rId82"/>
    <p:sldId id="315" r:id="rId8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914"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k.demirel.IRFANKOLEJI\Desktop\MEDYA%20RES&#304;M\&#304;STAT&#304;ST&#304;K%2011.11.2012%2018.0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3600">
                <a:effectLst>
                  <a:outerShdw blurRad="38100" dist="38100" dir="2700000" algn="tl">
                    <a:srgbClr val="000000">
                      <a:alpha val="43137"/>
                    </a:srgbClr>
                  </a:outerShdw>
                </a:effectLst>
              </a:defRPr>
            </a:pPr>
            <a:r>
              <a:rPr lang="tr-TR" sz="3600" dirty="0">
                <a:effectLst>
                  <a:outerShdw blurRad="38100" dist="38100" dir="2700000" algn="tl">
                    <a:srgbClr val="000000">
                      <a:alpha val="43137"/>
                    </a:srgbClr>
                  </a:outerShdw>
                </a:effectLst>
              </a:rPr>
              <a:t>1. EVİNİZDE KAÇ </a:t>
            </a:r>
            <a:r>
              <a:rPr lang="tr-TR" sz="3600" baseline="0" dirty="0" smtClean="0">
                <a:effectLst>
                  <a:outerShdw blurRad="38100" dist="38100" dir="2700000" algn="tl">
                    <a:srgbClr val="000000">
                      <a:alpha val="43137"/>
                    </a:srgbClr>
                  </a:outerShdw>
                </a:effectLst>
              </a:rPr>
              <a:t> </a:t>
            </a:r>
            <a:r>
              <a:rPr lang="tr-TR" sz="3600" dirty="0" smtClean="0">
                <a:effectLst>
                  <a:outerShdw blurRad="38100" dist="38100" dir="2700000" algn="tl">
                    <a:srgbClr val="000000">
                      <a:alpha val="43137"/>
                    </a:srgbClr>
                  </a:outerShdw>
                </a:effectLst>
              </a:rPr>
              <a:t>TELEVİZYON </a:t>
            </a:r>
            <a:r>
              <a:rPr lang="tr-TR" sz="3600" dirty="0">
                <a:effectLst>
                  <a:outerShdw blurRad="38100" dist="38100" dir="2700000" algn="tl">
                    <a:srgbClr val="000000">
                      <a:alpha val="43137"/>
                    </a:srgbClr>
                  </a:outerShdw>
                </a:effectLst>
              </a:rPr>
              <a:t>VAR?</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'1S'!$A$2</c:f>
              <c:strCache>
                <c:ptCount val="1"/>
                <c:pt idx="0">
                  <c:v>YÜZDE</c:v>
                </c:pt>
              </c:strCache>
            </c:strRef>
          </c:tx>
          <c:invertIfNegative val="0"/>
          <c:dLbls>
            <c:dLbl>
              <c:idx val="0"/>
              <c:layout>
                <c:manualLayout>
                  <c:x val="0"/>
                  <c:y val="-2.7996508152054105E-2"/>
                </c:manualLayout>
              </c:layout>
              <c:showLegendKey val="0"/>
              <c:showVal val="1"/>
              <c:showCatName val="0"/>
              <c:showSerName val="0"/>
              <c:showPercent val="0"/>
              <c:showBubbleSize val="0"/>
            </c:dLbl>
            <c:dLbl>
              <c:idx val="1"/>
              <c:layout>
                <c:manualLayout>
                  <c:x val="0"/>
                  <c:y val="-0.14698166779828412"/>
                </c:manualLayout>
              </c:layout>
              <c:showLegendKey val="0"/>
              <c:showVal val="1"/>
              <c:showCatName val="0"/>
              <c:showSerName val="0"/>
              <c:showPercent val="0"/>
              <c:showBubbleSize val="0"/>
            </c:dLbl>
            <c:dLbl>
              <c:idx val="2"/>
              <c:layout>
                <c:manualLayout>
                  <c:x val="0"/>
                  <c:y val="-0.11548559612722319"/>
                </c:manualLayout>
              </c:layout>
              <c:showLegendKey val="0"/>
              <c:showVal val="1"/>
              <c:showCatName val="0"/>
              <c:showSerName val="0"/>
              <c:showPercent val="0"/>
              <c:showBubbleSize val="0"/>
            </c:dLbl>
            <c:dLbl>
              <c:idx val="3"/>
              <c:layout>
                <c:manualLayout>
                  <c:x val="0"/>
                  <c:y val="-6.9991270380135265E-2"/>
                </c:manualLayout>
              </c:layout>
              <c:showLegendKey val="0"/>
              <c:showVal val="1"/>
              <c:showCatName val="0"/>
              <c:showSerName val="0"/>
              <c:showPercent val="0"/>
              <c:showBubbleSize val="0"/>
            </c:dLbl>
            <c:dLbl>
              <c:idx val="4"/>
              <c:layout>
                <c:manualLayout>
                  <c:x val="1.8467217997947085E-3"/>
                  <c:y val="-2.0997381114040578E-2"/>
                </c:manualLayout>
              </c:layout>
              <c:showLegendKey val="0"/>
              <c:showVal val="1"/>
              <c:showCatName val="0"/>
              <c:showSerName val="0"/>
              <c:showPercent val="0"/>
              <c:showBubbleSize val="0"/>
            </c:dLbl>
            <c:spPr>
              <a:solidFill>
                <a:sysClr val="window" lastClr="FFFFFF"/>
              </a:solidFill>
            </c:spPr>
            <c:txPr>
              <a:bodyPr/>
              <a:lstStyle/>
              <a:p>
                <a:pPr>
                  <a:defRPr sz="2400" b="1">
                    <a:latin typeface="Mistral" pitchFamily="66" charset="0"/>
                  </a:defRPr>
                </a:pPr>
                <a:endParaRPr lang="tr-TR"/>
              </a:p>
            </c:txPr>
            <c:showLegendKey val="0"/>
            <c:showVal val="1"/>
            <c:showCatName val="0"/>
            <c:showSerName val="0"/>
            <c:showPercent val="0"/>
            <c:showBubbleSize val="0"/>
            <c:showLeaderLines val="0"/>
          </c:dLbls>
          <c:cat>
            <c:strRef>
              <c:f>'1S'!$B$1:$F$1</c:f>
              <c:strCache>
                <c:ptCount val="5"/>
                <c:pt idx="0">
                  <c:v>Sıfır</c:v>
                </c:pt>
                <c:pt idx="1">
                  <c:v>1 adet</c:v>
                </c:pt>
                <c:pt idx="2">
                  <c:v>2 adet</c:v>
                </c:pt>
                <c:pt idx="3">
                  <c:v>3 adet</c:v>
                </c:pt>
                <c:pt idx="4">
                  <c:v>4 ve +</c:v>
                </c:pt>
              </c:strCache>
            </c:strRef>
          </c:cat>
          <c:val>
            <c:numRef>
              <c:f>'1S'!$B$2:$F$2</c:f>
              <c:numCache>
                <c:formatCode>0.00</c:formatCode>
                <c:ptCount val="5"/>
                <c:pt idx="0">
                  <c:v>5.5555555555555554</c:v>
                </c:pt>
                <c:pt idx="1">
                  <c:v>36.419753086419753</c:v>
                </c:pt>
                <c:pt idx="2">
                  <c:v>30.864197530864196</c:v>
                </c:pt>
                <c:pt idx="3">
                  <c:v>20.987654320987655</c:v>
                </c:pt>
                <c:pt idx="4">
                  <c:v>6.1728395061728394</c:v>
                </c:pt>
              </c:numCache>
            </c:numRef>
          </c:val>
        </c:ser>
        <c:ser>
          <c:idx val="1"/>
          <c:order val="1"/>
          <c:tx>
            <c:strRef>
              <c:f>'1S'!$A$3</c:f>
              <c:strCache>
                <c:ptCount val="1"/>
                <c:pt idx="0">
                  <c:v>SAYI</c:v>
                </c:pt>
              </c:strCache>
            </c:strRef>
          </c:tx>
          <c:invertIfNegative val="0"/>
          <c:cat>
            <c:strRef>
              <c:f>'1S'!$B$1:$F$1</c:f>
              <c:strCache>
                <c:ptCount val="5"/>
                <c:pt idx="0">
                  <c:v>Sıfır</c:v>
                </c:pt>
                <c:pt idx="1">
                  <c:v>1 adet</c:v>
                </c:pt>
                <c:pt idx="2">
                  <c:v>2 adet</c:v>
                </c:pt>
                <c:pt idx="3">
                  <c:v>3 adet</c:v>
                </c:pt>
                <c:pt idx="4">
                  <c:v>4 ve +</c:v>
                </c:pt>
              </c:strCache>
            </c:strRef>
          </c:cat>
          <c:val>
            <c:numRef>
              <c:f>'1S'!$B$3:$F$3</c:f>
              <c:numCache>
                <c:formatCode>General</c:formatCode>
                <c:ptCount val="5"/>
                <c:pt idx="0">
                  <c:v>9</c:v>
                </c:pt>
                <c:pt idx="1">
                  <c:v>59</c:v>
                </c:pt>
                <c:pt idx="2">
                  <c:v>50</c:v>
                </c:pt>
                <c:pt idx="3">
                  <c:v>34</c:v>
                </c:pt>
                <c:pt idx="4">
                  <c:v>10</c:v>
                </c:pt>
              </c:numCache>
            </c:numRef>
          </c:val>
        </c:ser>
        <c:dLbls>
          <c:showLegendKey val="0"/>
          <c:showVal val="0"/>
          <c:showCatName val="0"/>
          <c:showSerName val="0"/>
          <c:showPercent val="0"/>
          <c:showBubbleSize val="0"/>
        </c:dLbls>
        <c:gapWidth val="95"/>
        <c:gapDepth val="95"/>
        <c:shape val="box"/>
        <c:axId val="87543168"/>
        <c:axId val="88417408"/>
        <c:axId val="0"/>
      </c:bar3DChart>
      <c:catAx>
        <c:axId val="87543168"/>
        <c:scaling>
          <c:orientation val="minMax"/>
        </c:scaling>
        <c:delete val="0"/>
        <c:axPos val="t"/>
        <c:majorTickMark val="none"/>
        <c:minorTickMark val="none"/>
        <c:tickLblPos val="nextTo"/>
        <c:crossAx val="88417408"/>
        <c:crosses val="max"/>
        <c:auto val="1"/>
        <c:lblAlgn val="ctr"/>
        <c:lblOffset val="100"/>
        <c:noMultiLvlLbl val="0"/>
      </c:catAx>
      <c:valAx>
        <c:axId val="88417408"/>
        <c:scaling>
          <c:orientation val="minMax"/>
          <c:max val="70"/>
        </c:scaling>
        <c:delete val="1"/>
        <c:axPos val="l"/>
        <c:majorGridlines/>
        <c:title>
          <c:tx>
            <c:rich>
              <a:bodyPr/>
              <a:lstStyle/>
              <a:p>
                <a:pPr>
                  <a:defRPr sz="1800"/>
                </a:pPr>
                <a:r>
                  <a:rPr lang="tr-TR" sz="1800"/>
                  <a:t>162 Öğrenci</a:t>
                </a:r>
              </a:p>
            </c:rich>
          </c:tx>
          <c:layout>
            <c:manualLayout>
              <c:xMode val="edge"/>
              <c:yMode val="edge"/>
              <c:x val="9.1419708825774298E-2"/>
              <c:y val="0.38795086502596843"/>
            </c:manualLayout>
          </c:layout>
          <c:overlay val="0"/>
        </c:title>
        <c:numFmt formatCode="#,##0.00" sourceLinked="0"/>
        <c:majorTickMark val="none"/>
        <c:minorTickMark val="none"/>
        <c:tickLblPos val="nextTo"/>
        <c:crossAx val="87543168"/>
        <c:crosses val="autoZero"/>
        <c:crossBetween val="between"/>
      </c:valAx>
      <c:dTable>
        <c:showHorzBorder val="1"/>
        <c:showVertBorder val="1"/>
        <c:showOutline val="1"/>
        <c:showKeys val="1"/>
        <c:txPr>
          <a:bodyPr/>
          <a:lstStyle/>
          <a:p>
            <a:pPr rtl="0">
              <a:defRPr sz="20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3600">
                <a:effectLst>
                  <a:outerShdw blurRad="38100" dist="38100" dir="2700000" algn="tl">
                    <a:srgbClr val="000000">
                      <a:alpha val="43137"/>
                    </a:srgbClr>
                  </a:outerShdw>
                </a:effectLst>
              </a:defRPr>
            </a:pPr>
            <a:r>
              <a:rPr lang="tr-TR" sz="3600" dirty="0">
                <a:effectLst>
                  <a:outerShdw blurRad="38100" dist="38100" dir="2700000" algn="tl">
                    <a:srgbClr val="000000">
                      <a:alpha val="43137"/>
                    </a:srgbClr>
                  </a:outerShdw>
                </a:effectLst>
              </a:rPr>
              <a:t>2. EN ÇOK HANGİ TÜR PROGRAMLARI İZLERSİNİZ?</a:t>
            </a:r>
          </a:p>
        </c:rich>
      </c:tx>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8.3158330194567365E-2"/>
          <c:y val="0.21633898316853684"/>
          <c:w val="0.87669256261499384"/>
          <c:h val="0.60713011054327293"/>
        </c:manualLayout>
      </c:layout>
      <c:bar3DChart>
        <c:barDir val="col"/>
        <c:grouping val="stacked"/>
        <c:varyColors val="0"/>
        <c:ser>
          <c:idx val="0"/>
          <c:order val="0"/>
          <c:tx>
            <c:strRef>
              <c:f>'2.S'!$A$2</c:f>
              <c:strCache>
                <c:ptCount val="1"/>
                <c:pt idx="0">
                  <c:v>YÜZDE</c:v>
                </c:pt>
              </c:strCache>
            </c:strRef>
          </c:tx>
          <c:invertIfNegative val="0"/>
          <c:dLbls>
            <c:spPr>
              <a:solidFill>
                <a:sysClr val="window" lastClr="FFFFFF"/>
              </a:solidFill>
              <a:ln>
                <a:solidFill>
                  <a:schemeClr val="tx1"/>
                </a:solidFill>
              </a:ln>
            </c:spPr>
            <c:txPr>
              <a:bodyPr/>
              <a:lstStyle/>
              <a:p>
                <a:pPr>
                  <a:defRPr sz="2400" b="1">
                    <a:solidFill>
                      <a:sysClr val="windowText" lastClr="000000"/>
                    </a:solidFill>
                    <a:effectLst>
                      <a:outerShdw blurRad="38100" dist="38100" dir="2700000" algn="tl">
                        <a:srgbClr val="000000">
                          <a:alpha val="43137"/>
                        </a:srgbClr>
                      </a:outerShdw>
                    </a:effectLst>
                    <a:latin typeface="Mistral" pitchFamily="66" charset="0"/>
                  </a:defRPr>
                </a:pPr>
                <a:endParaRPr lang="tr-TR"/>
              </a:p>
            </c:txPr>
            <c:showLegendKey val="0"/>
            <c:showVal val="1"/>
            <c:showCatName val="0"/>
            <c:showSerName val="0"/>
            <c:showPercent val="0"/>
            <c:showBubbleSize val="0"/>
            <c:showLeaderLines val="0"/>
          </c:dLbls>
          <c:cat>
            <c:strRef>
              <c:f>'2.S'!$B$1:$J$1</c:f>
              <c:strCache>
                <c:ptCount val="9"/>
                <c:pt idx="0">
                  <c:v>FİLM</c:v>
                </c:pt>
                <c:pt idx="1">
                  <c:v>DİZİ YERLİ</c:v>
                </c:pt>
                <c:pt idx="2">
                  <c:v>DİZİ YABANCI</c:v>
                </c:pt>
                <c:pt idx="3">
                  <c:v>BELGESEL</c:v>
                </c:pt>
                <c:pt idx="4">
                  <c:v>SPOR</c:v>
                </c:pt>
                <c:pt idx="5">
                  <c:v>HABER/
YORUM</c:v>
                </c:pt>
                <c:pt idx="6">
                  <c:v>YARIŞMA</c:v>
                </c:pt>
                <c:pt idx="7">
                  <c:v>ÇİZGİ FİLM</c:v>
                </c:pt>
                <c:pt idx="8">
                  <c:v>MAGAZİN</c:v>
                </c:pt>
              </c:strCache>
            </c:strRef>
          </c:cat>
          <c:val>
            <c:numRef>
              <c:f>'2.S'!$B$2:$J$2</c:f>
              <c:numCache>
                <c:formatCode>0.00</c:formatCode>
                <c:ptCount val="9"/>
                <c:pt idx="0">
                  <c:v>21.171851404409544</c:v>
                </c:pt>
                <c:pt idx="1">
                  <c:v>21.202053760193294</c:v>
                </c:pt>
                <c:pt idx="2">
                  <c:v>16.85291452733313</c:v>
                </c:pt>
                <c:pt idx="3">
                  <c:v>7.4297795228027788</c:v>
                </c:pt>
                <c:pt idx="4">
                  <c:v>9.8157656297191185</c:v>
                </c:pt>
                <c:pt idx="5">
                  <c:v>9.4533373603141051</c:v>
                </c:pt>
                <c:pt idx="6">
                  <c:v>12.987012987012987</c:v>
                </c:pt>
                <c:pt idx="7">
                  <c:v>0.72485653881002721</c:v>
                </c:pt>
                <c:pt idx="8">
                  <c:v>0.3624282694050136</c:v>
                </c:pt>
              </c:numCache>
            </c:numRef>
          </c:val>
        </c:ser>
        <c:dLbls>
          <c:showLegendKey val="0"/>
          <c:showVal val="0"/>
          <c:showCatName val="0"/>
          <c:showSerName val="0"/>
          <c:showPercent val="0"/>
          <c:showBubbleSize val="0"/>
        </c:dLbls>
        <c:gapWidth val="95"/>
        <c:gapDepth val="95"/>
        <c:shape val="box"/>
        <c:axId val="88462848"/>
        <c:axId val="88464384"/>
        <c:axId val="0"/>
      </c:bar3DChart>
      <c:catAx>
        <c:axId val="88462848"/>
        <c:scaling>
          <c:orientation val="minMax"/>
        </c:scaling>
        <c:delete val="0"/>
        <c:axPos val="b"/>
        <c:majorTickMark val="none"/>
        <c:minorTickMark val="none"/>
        <c:tickLblPos val="nextTo"/>
        <c:crossAx val="88464384"/>
        <c:crosses val="autoZero"/>
        <c:auto val="1"/>
        <c:lblAlgn val="ctr"/>
        <c:lblOffset val="100"/>
        <c:noMultiLvlLbl val="0"/>
      </c:catAx>
      <c:valAx>
        <c:axId val="88464384"/>
        <c:scaling>
          <c:orientation val="minMax"/>
          <c:max val="22"/>
        </c:scaling>
        <c:delete val="1"/>
        <c:axPos val="l"/>
        <c:majorGridlines/>
        <c:title>
          <c:tx>
            <c:rich>
              <a:bodyPr/>
              <a:lstStyle/>
              <a:p>
                <a:pPr>
                  <a:defRPr sz="1800">
                    <a:effectLst>
                      <a:outerShdw blurRad="38100" dist="38100" dir="2700000" algn="tl">
                        <a:srgbClr val="000000">
                          <a:alpha val="43137"/>
                        </a:srgbClr>
                      </a:outerShdw>
                    </a:effectLst>
                  </a:defRPr>
                </a:pPr>
                <a:r>
                  <a:rPr lang="tr-TR" sz="1800">
                    <a:effectLst>
                      <a:outerShdw blurRad="38100" dist="38100" dir="2700000" algn="tl">
                        <a:srgbClr val="000000">
                          <a:alpha val="43137"/>
                        </a:srgbClr>
                      </a:outerShdw>
                    </a:effectLst>
                  </a:rPr>
                  <a:t>YÜZDE</a:t>
                </a:r>
              </a:p>
            </c:rich>
          </c:tx>
          <c:layout>
            <c:manualLayout>
              <c:xMode val="edge"/>
              <c:yMode val="edge"/>
              <c:x val="8.1771958639359987E-2"/>
              <c:y val="0.41674978127734036"/>
            </c:manualLayout>
          </c:layout>
          <c:overlay val="0"/>
        </c:title>
        <c:numFmt formatCode="0.00" sourceLinked="1"/>
        <c:majorTickMark val="none"/>
        <c:minorTickMark val="none"/>
        <c:tickLblPos val="nextTo"/>
        <c:crossAx val="88462848"/>
        <c:crosses val="autoZero"/>
        <c:crossBetween val="between"/>
      </c:valAx>
      <c:dTable>
        <c:showHorzBorder val="1"/>
        <c:showVertBorder val="1"/>
        <c:showOutline val="1"/>
        <c:showKeys val="1"/>
        <c:txPr>
          <a:bodyPr/>
          <a:lstStyle/>
          <a:p>
            <a:pPr rtl="0">
              <a:defRPr sz="14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effectLst>
                  <a:outerShdw blurRad="38100" dist="38100" dir="2700000" algn="tl">
                    <a:srgbClr val="000000">
                      <a:alpha val="43137"/>
                    </a:srgbClr>
                  </a:outerShdw>
                </a:effectLst>
              </a:defRPr>
            </a:pPr>
            <a:r>
              <a:rPr lang="tr-TR" sz="3600" dirty="0">
                <a:effectLst>
                  <a:outerShdw blurRad="38100" dist="38100" dir="2700000" algn="tl">
                    <a:srgbClr val="000000">
                      <a:alpha val="43137"/>
                    </a:srgbClr>
                  </a:outerShdw>
                </a:effectLst>
              </a:rPr>
              <a:t>3. EVİNİZDE KAÇ BİLGİSAYAR VAR? </a:t>
            </a:r>
          </a:p>
          <a:p>
            <a:pPr>
              <a:defRPr sz="3600">
                <a:effectLst>
                  <a:outerShdw blurRad="38100" dist="38100" dir="2700000" algn="tl">
                    <a:srgbClr val="000000">
                      <a:alpha val="43137"/>
                    </a:srgbClr>
                  </a:outerShdw>
                </a:effectLst>
              </a:defRPr>
            </a:pPr>
            <a:r>
              <a:rPr lang="tr-TR" sz="3600" dirty="0">
                <a:effectLst>
                  <a:outerShdw blurRad="38100" dist="38100" dir="2700000" algn="tl">
                    <a:srgbClr val="000000">
                      <a:alpha val="43137"/>
                    </a:srgbClr>
                  </a:outerShdw>
                </a:effectLst>
              </a:rPr>
              <a:t>(TABLET DAHİL)</a:t>
            </a:r>
          </a:p>
        </c:rich>
      </c:tx>
      <c:overlay val="0"/>
      <c:spPr>
        <a:ln>
          <a:solidFill>
            <a:schemeClr val="tx1"/>
          </a:solidFill>
        </a:ln>
      </c:spPr>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'3.S'!$A$2</c:f>
              <c:strCache>
                <c:ptCount val="1"/>
                <c:pt idx="0">
                  <c:v>SAYI</c:v>
                </c:pt>
              </c:strCache>
            </c:strRef>
          </c:tx>
          <c:invertIfNegative val="0"/>
          <c:cat>
            <c:strRef>
              <c:f>'3.S'!$B$1:$F$1</c:f>
              <c:strCache>
                <c:ptCount val="5"/>
                <c:pt idx="0">
                  <c:v>Sıfır</c:v>
                </c:pt>
                <c:pt idx="1">
                  <c:v>1 adet</c:v>
                </c:pt>
                <c:pt idx="2">
                  <c:v>2 adet</c:v>
                </c:pt>
                <c:pt idx="3">
                  <c:v>3 adet</c:v>
                </c:pt>
                <c:pt idx="4">
                  <c:v>4 ve +</c:v>
                </c:pt>
              </c:strCache>
            </c:strRef>
          </c:cat>
          <c:val>
            <c:numRef>
              <c:f>'3.S'!$B$2:$F$2</c:f>
              <c:numCache>
                <c:formatCode>General</c:formatCode>
                <c:ptCount val="5"/>
                <c:pt idx="0">
                  <c:v>6</c:v>
                </c:pt>
                <c:pt idx="1">
                  <c:v>49</c:v>
                </c:pt>
                <c:pt idx="2">
                  <c:v>47</c:v>
                </c:pt>
                <c:pt idx="3">
                  <c:v>28</c:v>
                </c:pt>
                <c:pt idx="4">
                  <c:v>30</c:v>
                </c:pt>
              </c:numCache>
            </c:numRef>
          </c:val>
        </c:ser>
        <c:ser>
          <c:idx val="1"/>
          <c:order val="1"/>
          <c:tx>
            <c:strRef>
              <c:f>'3.S'!$A$3</c:f>
              <c:strCache>
                <c:ptCount val="1"/>
                <c:pt idx="0">
                  <c:v>YÜZDE</c:v>
                </c:pt>
              </c:strCache>
            </c:strRef>
          </c:tx>
          <c:invertIfNegative val="0"/>
          <c:dLbls>
            <c:dLbl>
              <c:idx val="1"/>
              <c:layout>
                <c:manualLayout>
                  <c:x val="0"/>
                  <c:y val="7.4298806156745639E-2"/>
                </c:manualLayout>
              </c:layout>
              <c:showLegendKey val="0"/>
              <c:showVal val="1"/>
              <c:showCatName val="0"/>
              <c:showSerName val="0"/>
              <c:showPercent val="0"/>
              <c:showBubbleSize val="0"/>
            </c:dLbl>
            <c:dLbl>
              <c:idx val="2"/>
              <c:layout>
                <c:manualLayout>
                  <c:x val="-1.5336460200074387E-3"/>
                  <c:y val="9.0743933404989804E-2"/>
                </c:manualLayout>
              </c:layout>
              <c:showLegendKey val="0"/>
              <c:showVal val="1"/>
              <c:showCatName val="0"/>
              <c:showSerName val="0"/>
              <c:showPercent val="0"/>
              <c:showBubbleSize val="0"/>
            </c:dLbl>
            <c:dLbl>
              <c:idx val="3"/>
              <c:layout>
                <c:manualLayout>
                  <c:x val="0"/>
                  <c:y val="6.313834726090993E-2"/>
                </c:manualLayout>
              </c:layout>
              <c:showLegendKey val="0"/>
              <c:showVal val="1"/>
              <c:showCatName val="0"/>
              <c:showSerName val="0"/>
              <c:showPercent val="0"/>
              <c:showBubbleSize val="0"/>
            </c:dLbl>
            <c:dLbl>
              <c:idx val="4"/>
              <c:layout>
                <c:manualLayout>
                  <c:x val="0"/>
                  <c:y val="7.7994428969359264E-2"/>
                </c:manualLayout>
              </c:layout>
              <c:showLegendKey val="0"/>
              <c:showVal val="1"/>
              <c:showCatName val="0"/>
              <c:showSerName val="0"/>
              <c:showPercent val="0"/>
              <c:showBubbleSize val="0"/>
            </c:dLbl>
            <c:dLbl>
              <c:idx val="5"/>
              <c:layout>
                <c:manualLayout>
                  <c:x val="4.4518642181413468E-3"/>
                  <c:y val="6.6852367688022288E-2"/>
                </c:manualLayout>
              </c:layout>
              <c:showLegendKey val="0"/>
              <c:showVal val="1"/>
              <c:showCatName val="0"/>
              <c:showSerName val="0"/>
              <c:showPercent val="0"/>
              <c:showBubbleSize val="0"/>
            </c:dLbl>
            <c:spPr>
              <a:solidFill>
                <a:sysClr val="window" lastClr="FFFFFF"/>
              </a:solidFill>
              <a:ln>
                <a:solidFill>
                  <a:schemeClr val="tx1"/>
                </a:solidFill>
              </a:ln>
            </c:spPr>
            <c:txPr>
              <a:bodyPr/>
              <a:lstStyle/>
              <a:p>
                <a:pPr>
                  <a:defRPr sz="2800" b="1">
                    <a:effectLst>
                      <a:outerShdw blurRad="38100" dist="38100" dir="2700000" algn="tl">
                        <a:srgbClr val="000000">
                          <a:alpha val="43137"/>
                        </a:srgbClr>
                      </a:outerShdw>
                    </a:effectLst>
                    <a:latin typeface="Mistral" pitchFamily="66" charset="0"/>
                  </a:defRPr>
                </a:pPr>
                <a:endParaRPr lang="tr-TR"/>
              </a:p>
            </c:txPr>
            <c:showLegendKey val="0"/>
            <c:showVal val="1"/>
            <c:showCatName val="0"/>
            <c:showSerName val="0"/>
            <c:showPercent val="0"/>
            <c:showBubbleSize val="0"/>
            <c:showLeaderLines val="0"/>
          </c:dLbls>
          <c:cat>
            <c:strRef>
              <c:f>'3.S'!$B$1:$F$1</c:f>
              <c:strCache>
                <c:ptCount val="5"/>
                <c:pt idx="0">
                  <c:v>Sıfır</c:v>
                </c:pt>
                <c:pt idx="1">
                  <c:v>1 adet</c:v>
                </c:pt>
                <c:pt idx="2">
                  <c:v>2 adet</c:v>
                </c:pt>
                <c:pt idx="3">
                  <c:v>3 adet</c:v>
                </c:pt>
                <c:pt idx="4">
                  <c:v>4 ve +</c:v>
                </c:pt>
              </c:strCache>
            </c:strRef>
          </c:cat>
          <c:val>
            <c:numRef>
              <c:f>'3.S'!$B$3:$F$3</c:f>
              <c:numCache>
                <c:formatCode>0.00</c:formatCode>
                <c:ptCount val="5"/>
                <c:pt idx="0">
                  <c:v>3.75</c:v>
                </c:pt>
                <c:pt idx="1">
                  <c:v>30.625</c:v>
                </c:pt>
                <c:pt idx="2">
                  <c:v>29.375</c:v>
                </c:pt>
                <c:pt idx="3">
                  <c:v>17.5</c:v>
                </c:pt>
                <c:pt idx="4">
                  <c:v>18.75</c:v>
                </c:pt>
              </c:numCache>
            </c:numRef>
          </c:val>
        </c:ser>
        <c:dLbls>
          <c:showLegendKey val="0"/>
          <c:showVal val="0"/>
          <c:showCatName val="0"/>
          <c:showSerName val="0"/>
          <c:showPercent val="0"/>
          <c:showBubbleSize val="0"/>
        </c:dLbls>
        <c:gapWidth val="95"/>
        <c:gapDepth val="95"/>
        <c:shape val="box"/>
        <c:axId val="88535424"/>
        <c:axId val="88536960"/>
        <c:axId val="0"/>
      </c:bar3DChart>
      <c:catAx>
        <c:axId val="88535424"/>
        <c:scaling>
          <c:orientation val="minMax"/>
        </c:scaling>
        <c:delete val="0"/>
        <c:axPos val="b"/>
        <c:majorTickMark val="none"/>
        <c:minorTickMark val="none"/>
        <c:tickLblPos val="nextTo"/>
        <c:crossAx val="88536960"/>
        <c:crosses val="autoZero"/>
        <c:auto val="1"/>
        <c:lblAlgn val="ctr"/>
        <c:lblOffset val="100"/>
        <c:noMultiLvlLbl val="0"/>
      </c:catAx>
      <c:valAx>
        <c:axId val="88536960"/>
        <c:scaling>
          <c:orientation val="minMax"/>
          <c:max val="70"/>
        </c:scaling>
        <c:delete val="1"/>
        <c:axPos val="l"/>
        <c:majorGridlines/>
        <c:title>
          <c:tx>
            <c:rich>
              <a:bodyPr/>
              <a:lstStyle/>
              <a:p>
                <a:pPr>
                  <a:defRPr sz="1600"/>
                </a:pPr>
                <a:r>
                  <a:rPr lang="tr-TR" sz="1600"/>
                  <a:t>160</a:t>
                </a:r>
                <a:r>
                  <a:rPr lang="tr-TR" sz="1600" baseline="0"/>
                  <a:t> ÖĞRENCİ</a:t>
                </a:r>
                <a:endParaRPr lang="tr-TR" sz="1600"/>
              </a:p>
            </c:rich>
          </c:tx>
          <c:layout>
            <c:manualLayout>
              <c:xMode val="edge"/>
              <c:yMode val="edge"/>
              <c:x val="0.1050664493315631"/>
              <c:y val="0.38471139575519636"/>
            </c:manualLayout>
          </c:layout>
          <c:overlay val="0"/>
        </c:title>
        <c:numFmt formatCode="General" sourceLinked="1"/>
        <c:majorTickMark val="none"/>
        <c:minorTickMark val="none"/>
        <c:tickLblPos val="nextTo"/>
        <c:crossAx val="88535424"/>
        <c:crosses val="autoZero"/>
        <c:crossBetween val="between"/>
      </c:valAx>
      <c:dTable>
        <c:showHorzBorder val="1"/>
        <c:showVertBorder val="1"/>
        <c:showOutline val="1"/>
        <c:showKeys val="1"/>
        <c:txPr>
          <a:bodyPr/>
          <a:lstStyle/>
          <a:p>
            <a:pPr rtl="0">
              <a:defRPr sz="18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3600">
                <a:effectLst>
                  <a:outerShdw blurRad="38100" dist="38100" dir="2700000" algn="tl">
                    <a:srgbClr val="000000">
                      <a:alpha val="43137"/>
                    </a:srgbClr>
                  </a:outerShdw>
                </a:effectLst>
              </a:defRPr>
            </a:pPr>
            <a:r>
              <a:rPr lang="tr-TR" sz="3600" dirty="0">
                <a:effectLst>
                  <a:outerShdw blurRad="38100" dist="38100" dir="2700000" algn="tl">
                    <a:srgbClr val="000000">
                      <a:alpha val="43137"/>
                    </a:srgbClr>
                  </a:outerShdw>
                </a:effectLst>
              </a:rPr>
              <a:t>4. BİLGİSAYARI EN ÇOK NE İÇİN KULLANIRSINIZ?</a:t>
            </a:r>
          </a:p>
        </c:rich>
      </c:tx>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89084795699572"/>
          <c:y val="0.26354999017203218"/>
          <c:w val="0.8810915204300428"/>
          <c:h val="0.40426961106885562"/>
        </c:manualLayout>
      </c:layout>
      <c:bar3DChart>
        <c:barDir val="col"/>
        <c:grouping val="stacked"/>
        <c:varyColors val="0"/>
        <c:ser>
          <c:idx val="0"/>
          <c:order val="0"/>
          <c:tx>
            <c:strRef>
              <c:f>'4.S'!$A$2</c:f>
              <c:strCache>
                <c:ptCount val="1"/>
                <c:pt idx="0">
                  <c:v>YÜZDE</c:v>
                </c:pt>
              </c:strCache>
            </c:strRef>
          </c:tx>
          <c:invertIfNegative val="0"/>
          <c:dLbls>
            <c:spPr>
              <a:solidFill>
                <a:schemeClr val="lt1"/>
              </a:solidFill>
              <a:ln w="25400" cap="flat" cmpd="sng" algn="ctr">
                <a:solidFill>
                  <a:schemeClr val="dk1"/>
                </a:solidFill>
                <a:prstDash val="solid"/>
              </a:ln>
              <a:effectLst/>
            </c:spPr>
            <c:txPr>
              <a:bodyPr/>
              <a:lstStyle/>
              <a:p>
                <a:pPr>
                  <a:defRPr sz="2000" b="1">
                    <a:solidFill>
                      <a:schemeClr val="dk1"/>
                    </a:solidFill>
                    <a:effectLst>
                      <a:outerShdw blurRad="38100" dist="38100" dir="2700000" algn="tl">
                        <a:srgbClr val="000000">
                          <a:alpha val="43137"/>
                        </a:srgbClr>
                      </a:outerShdw>
                    </a:effectLst>
                    <a:latin typeface="Mistral" pitchFamily="66" charset="0"/>
                    <a:ea typeface="+mn-ea"/>
                    <a:cs typeface="+mn-cs"/>
                  </a:defRPr>
                </a:pPr>
                <a:endParaRPr lang="tr-TR"/>
              </a:p>
            </c:txPr>
            <c:showLegendKey val="0"/>
            <c:showVal val="1"/>
            <c:showCatName val="0"/>
            <c:showSerName val="0"/>
            <c:showPercent val="0"/>
            <c:showBubbleSize val="0"/>
            <c:showLeaderLines val="0"/>
          </c:dLbls>
          <c:cat>
            <c:strRef>
              <c:f>'4.S'!$B$1:$I$1</c:f>
              <c:strCache>
                <c:ptCount val="8"/>
                <c:pt idx="0">
                  <c:v>ÖDEV</c:v>
                </c:pt>
                <c:pt idx="1">
                  <c:v>BİLGİ EDİNME</c:v>
                </c:pt>
                <c:pt idx="2">
                  <c:v>SOSYAL MEDYA</c:v>
                </c:pt>
                <c:pt idx="3">
                  <c:v>OYUN</c:v>
                </c:pt>
                <c:pt idx="4">
                  <c:v>TV-FİLM</c:v>
                </c:pt>
                <c:pt idx="5">
                  <c:v>BELGESEL</c:v>
                </c:pt>
                <c:pt idx="6">
                  <c:v>TEKNO. - 
PROG.
ÖĞR</c:v>
                </c:pt>
                <c:pt idx="7">
                  <c:v>DERS ÇALIŞMA</c:v>
                </c:pt>
              </c:strCache>
            </c:strRef>
          </c:cat>
          <c:val>
            <c:numRef>
              <c:f>'4.S'!$B$2:$I$2</c:f>
              <c:numCache>
                <c:formatCode>0.00</c:formatCode>
                <c:ptCount val="8"/>
                <c:pt idx="0">
                  <c:v>21.675833063733421</c:v>
                </c:pt>
                <c:pt idx="1">
                  <c:v>8.799741184082821</c:v>
                </c:pt>
                <c:pt idx="2">
                  <c:v>25.1</c:v>
                </c:pt>
                <c:pt idx="3">
                  <c:v>11.484956324813975</c:v>
                </c:pt>
                <c:pt idx="4">
                  <c:v>15.528955030734391</c:v>
                </c:pt>
                <c:pt idx="5">
                  <c:v>1.6823034616628922</c:v>
                </c:pt>
                <c:pt idx="6">
                  <c:v>6.276285991588483</c:v>
                </c:pt>
                <c:pt idx="7">
                  <c:v>9.4467809770300875</c:v>
                </c:pt>
              </c:numCache>
            </c:numRef>
          </c:val>
        </c:ser>
        <c:dLbls>
          <c:showLegendKey val="0"/>
          <c:showVal val="0"/>
          <c:showCatName val="0"/>
          <c:showSerName val="0"/>
          <c:showPercent val="0"/>
          <c:showBubbleSize val="0"/>
        </c:dLbls>
        <c:gapWidth val="95"/>
        <c:gapDepth val="95"/>
        <c:shape val="box"/>
        <c:axId val="88586496"/>
        <c:axId val="94633984"/>
        <c:axId val="0"/>
      </c:bar3DChart>
      <c:catAx>
        <c:axId val="88586496"/>
        <c:scaling>
          <c:orientation val="minMax"/>
        </c:scaling>
        <c:delete val="0"/>
        <c:axPos val="b"/>
        <c:majorTickMark val="none"/>
        <c:minorTickMark val="none"/>
        <c:tickLblPos val="nextTo"/>
        <c:crossAx val="94633984"/>
        <c:crosses val="autoZero"/>
        <c:auto val="1"/>
        <c:lblAlgn val="ctr"/>
        <c:lblOffset val="100"/>
        <c:noMultiLvlLbl val="0"/>
      </c:catAx>
      <c:valAx>
        <c:axId val="94633984"/>
        <c:scaling>
          <c:orientation val="minMax"/>
          <c:max val="27"/>
        </c:scaling>
        <c:delete val="1"/>
        <c:axPos val="l"/>
        <c:majorGridlines/>
        <c:title>
          <c:tx>
            <c:rich>
              <a:bodyPr/>
              <a:lstStyle/>
              <a:p>
                <a:pPr>
                  <a:defRPr sz="1600">
                    <a:effectLst>
                      <a:outerShdw blurRad="38100" dist="38100" dir="2700000" algn="tl">
                        <a:srgbClr val="000000">
                          <a:alpha val="43137"/>
                        </a:srgbClr>
                      </a:outerShdw>
                    </a:effectLst>
                  </a:defRPr>
                </a:pPr>
                <a:r>
                  <a:rPr lang="tr-TR" sz="1600">
                    <a:effectLst>
                      <a:outerShdw blurRad="38100" dist="38100" dir="2700000" algn="tl">
                        <a:srgbClr val="000000">
                          <a:alpha val="43137"/>
                        </a:srgbClr>
                      </a:outerShdw>
                    </a:effectLst>
                  </a:rPr>
                  <a:t>YÜZDE</a:t>
                </a:r>
              </a:p>
            </c:rich>
          </c:tx>
          <c:layout>
            <c:manualLayout>
              <c:xMode val="edge"/>
              <c:yMode val="edge"/>
              <c:x val="0.12657229085256055"/>
              <c:y val="0.51579739003358605"/>
            </c:manualLayout>
          </c:layout>
          <c:overlay val="0"/>
        </c:title>
        <c:numFmt formatCode="0.00" sourceLinked="1"/>
        <c:majorTickMark val="none"/>
        <c:minorTickMark val="none"/>
        <c:tickLblPos val="nextTo"/>
        <c:crossAx val="88586496"/>
        <c:crosses val="autoZero"/>
        <c:crossBetween val="between"/>
      </c:valAx>
      <c:dTable>
        <c:showHorzBorder val="1"/>
        <c:showVertBorder val="1"/>
        <c:showOutline val="1"/>
        <c:showKeys val="1"/>
        <c:txPr>
          <a:bodyPr/>
          <a:lstStyle/>
          <a:p>
            <a:pPr rtl="0">
              <a:defRPr sz="18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effectLst>
                  <a:outerShdw blurRad="38100" dist="38100" dir="2700000" algn="tl">
                    <a:srgbClr val="000000">
                      <a:alpha val="43137"/>
                    </a:srgbClr>
                  </a:outerShdw>
                </a:effectLst>
              </a:defRPr>
            </a:pPr>
            <a:r>
              <a:rPr lang="tr-TR" sz="3200" b="1">
                <a:effectLst>
                  <a:outerShdw blurRad="38100" dist="38100" dir="2700000" algn="tl">
                    <a:srgbClr val="000000">
                      <a:alpha val="43137"/>
                    </a:srgbClr>
                  </a:outerShdw>
                </a:effectLst>
              </a:rPr>
              <a:t>7. SİZCE BAĞIMLILIK ALT LİMİTİ /</a:t>
            </a:r>
            <a:r>
              <a:rPr lang="tr-TR" sz="3200" b="1" baseline="0">
                <a:effectLst>
                  <a:outerShdw blurRad="38100" dist="38100" dir="2700000" algn="tl">
                    <a:srgbClr val="000000">
                      <a:alpha val="43137"/>
                    </a:srgbClr>
                  </a:outerShdw>
                </a:effectLst>
              </a:rPr>
              <a:t> </a:t>
            </a:r>
            <a:r>
              <a:rPr lang="tr-TR" sz="3200" b="1">
                <a:effectLst>
                  <a:outerShdw blurRad="38100" dist="38100" dir="2700000" algn="tl">
                    <a:srgbClr val="000000">
                      <a:alpha val="43137"/>
                    </a:srgbClr>
                  </a:outerShdw>
                </a:effectLst>
              </a:rPr>
              <a:t>SÜRESİ NE KADARDIR ?</a:t>
            </a:r>
          </a:p>
        </c:rich>
      </c:tx>
      <c:layout>
        <c:manualLayout>
          <c:xMode val="edge"/>
          <c:yMode val="edge"/>
          <c:x val="0.18333851685467217"/>
          <c:y val="1.6931211288185213E-2"/>
        </c:manualLayout>
      </c:layout>
      <c:overlay val="0"/>
      <c:spPr>
        <a:ln>
          <a:solidFill>
            <a:schemeClr val="tx1"/>
          </a:solidFill>
        </a:ln>
      </c:spPr>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'7.S'!$A$2</c:f>
              <c:strCache>
                <c:ptCount val="1"/>
                <c:pt idx="0">
                  <c:v>YÜZDE</c:v>
                </c:pt>
              </c:strCache>
            </c:strRef>
          </c:tx>
          <c:invertIfNegative val="0"/>
          <c:dLbls>
            <c:dLbl>
              <c:idx val="1"/>
              <c:layout>
                <c:manualLayout>
                  <c:x val="-4.6823705920581099E-3"/>
                  <c:y val="-6.5573198419548909E-2"/>
                </c:manualLayout>
              </c:layout>
              <c:showLegendKey val="0"/>
              <c:showVal val="1"/>
              <c:showCatName val="0"/>
              <c:showSerName val="0"/>
              <c:showPercent val="0"/>
              <c:showBubbleSize val="0"/>
            </c:dLbl>
            <c:dLbl>
              <c:idx val="2"/>
              <c:layout>
                <c:manualLayout>
                  <c:x val="-3.1215803947054065E-3"/>
                  <c:y val="-0.144713265477625"/>
                </c:manualLayout>
              </c:layout>
              <c:showLegendKey val="0"/>
              <c:showVal val="1"/>
              <c:showCatName val="0"/>
              <c:showSerName val="0"/>
              <c:showPercent val="0"/>
              <c:showBubbleSize val="0"/>
            </c:dLbl>
            <c:dLbl>
              <c:idx val="3"/>
              <c:layout>
                <c:manualLayout>
                  <c:x val="-3.1215803947054065E-3"/>
                  <c:y val="-0.14697441025071289"/>
                </c:manualLayout>
              </c:layout>
              <c:showLegendKey val="0"/>
              <c:showVal val="1"/>
              <c:showCatName val="0"/>
              <c:showSerName val="0"/>
              <c:showPercent val="0"/>
              <c:showBubbleSize val="0"/>
            </c:dLbl>
            <c:dLbl>
              <c:idx val="4"/>
              <c:layout>
                <c:manualLayout>
                  <c:x val="4.6823705920579954E-3"/>
                  <c:y val="-0.12662410729292187"/>
                </c:manualLayout>
              </c:layout>
              <c:showLegendKey val="0"/>
              <c:showVal val="1"/>
              <c:showCatName val="0"/>
              <c:showSerName val="0"/>
              <c:showPercent val="0"/>
              <c:showBubbleSize val="0"/>
            </c:dLbl>
            <c:spPr>
              <a:solidFill>
                <a:sysClr val="window" lastClr="FFFFFF"/>
              </a:solidFill>
              <a:ln>
                <a:solidFill>
                  <a:schemeClr val="tx1"/>
                </a:solidFill>
              </a:ln>
            </c:spPr>
            <c:txPr>
              <a:bodyPr/>
              <a:lstStyle/>
              <a:p>
                <a:pPr>
                  <a:defRPr sz="2400" b="1">
                    <a:latin typeface="Mistral" pitchFamily="66" charset="0"/>
                  </a:defRPr>
                </a:pPr>
                <a:endParaRPr lang="tr-TR"/>
              </a:p>
            </c:txPr>
            <c:showLegendKey val="0"/>
            <c:showVal val="1"/>
            <c:showCatName val="0"/>
            <c:showSerName val="0"/>
            <c:showPercent val="0"/>
            <c:showBubbleSize val="0"/>
            <c:showLeaderLines val="0"/>
          </c:dLbls>
          <c:cat>
            <c:strRef>
              <c:f>'7.S'!$B$1:$F$1</c:f>
              <c:strCache>
                <c:ptCount val="5"/>
                <c:pt idx="0">
                  <c:v>30-60 dk</c:v>
                </c:pt>
                <c:pt idx="1">
                  <c:v>1+ sa</c:v>
                </c:pt>
                <c:pt idx="2">
                  <c:v>2+ sa</c:v>
                </c:pt>
                <c:pt idx="3">
                  <c:v>3+ sa</c:v>
                </c:pt>
                <c:pt idx="4">
                  <c:v>4+ sa</c:v>
                </c:pt>
              </c:strCache>
            </c:strRef>
          </c:cat>
          <c:val>
            <c:numRef>
              <c:f>'7.S'!$B$2:$F$2</c:f>
              <c:numCache>
                <c:formatCode>0.00</c:formatCode>
                <c:ptCount val="5"/>
                <c:pt idx="0">
                  <c:v>3.0303030303030303</c:v>
                </c:pt>
                <c:pt idx="1">
                  <c:v>15.151515151515152</c:v>
                </c:pt>
                <c:pt idx="2">
                  <c:v>29.545454545454547</c:v>
                </c:pt>
                <c:pt idx="3">
                  <c:v>26.515151515151516</c:v>
                </c:pt>
                <c:pt idx="4">
                  <c:v>25.757575757575758</c:v>
                </c:pt>
              </c:numCache>
            </c:numRef>
          </c:val>
        </c:ser>
        <c:ser>
          <c:idx val="1"/>
          <c:order val="1"/>
          <c:tx>
            <c:strRef>
              <c:f>'7.S'!$A$3</c:f>
              <c:strCache>
                <c:ptCount val="1"/>
                <c:pt idx="0">
                  <c:v>SAYI</c:v>
                </c:pt>
              </c:strCache>
            </c:strRef>
          </c:tx>
          <c:invertIfNegative val="0"/>
          <c:cat>
            <c:strRef>
              <c:f>'7.S'!$B$1:$F$1</c:f>
              <c:strCache>
                <c:ptCount val="5"/>
                <c:pt idx="0">
                  <c:v>30-60 dk</c:v>
                </c:pt>
                <c:pt idx="1">
                  <c:v>1+ sa</c:v>
                </c:pt>
                <c:pt idx="2">
                  <c:v>2+ sa</c:v>
                </c:pt>
                <c:pt idx="3">
                  <c:v>3+ sa</c:v>
                </c:pt>
                <c:pt idx="4">
                  <c:v>4+ sa</c:v>
                </c:pt>
              </c:strCache>
            </c:strRef>
          </c:cat>
          <c:val>
            <c:numRef>
              <c:f>'7.S'!$B$3:$F$3</c:f>
              <c:numCache>
                <c:formatCode>0.00</c:formatCode>
                <c:ptCount val="5"/>
                <c:pt idx="0">
                  <c:v>4</c:v>
                </c:pt>
                <c:pt idx="1">
                  <c:v>20</c:v>
                </c:pt>
                <c:pt idx="2">
                  <c:v>39</c:v>
                </c:pt>
                <c:pt idx="3">
                  <c:v>35</c:v>
                </c:pt>
                <c:pt idx="4">
                  <c:v>34</c:v>
                </c:pt>
              </c:numCache>
            </c:numRef>
          </c:val>
        </c:ser>
        <c:dLbls>
          <c:showLegendKey val="0"/>
          <c:showVal val="0"/>
          <c:showCatName val="0"/>
          <c:showSerName val="0"/>
          <c:showPercent val="0"/>
          <c:showBubbleSize val="0"/>
        </c:dLbls>
        <c:gapWidth val="95"/>
        <c:gapDepth val="95"/>
        <c:shape val="box"/>
        <c:axId val="113112192"/>
        <c:axId val="113113728"/>
        <c:axId val="0"/>
      </c:bar3DChart>
      <c:catAx>
        <c:axId val="113112192"/>
        <c:scaling>
          <c:orientation val="minMax"/>
        </c:scaling>
        <c:delete val="0"/>
        <c:axPos val="b"/>
        <c:majorTickMark val="none"/>
        <c:minorTickMark val="none"/>
        <c:tickLblPos val="nextTo"/>
        <c:crossAx val="113113728"/>
        <c:crosses val="autoZero"/>
        <c:auto val="1"/>
        <c:lblAlgn val="ctr"/>
        <c:lblOffset val="100"/>
        <c:noMultiLvlLbl val="0"/>
      </c:catAx>
      <c:valAx>
        <c:axId val="113113728"/>
        <c:scaling>
          <c:orientation val="minMax"/>
          <c:max val="50"/>
        </c:scaling>
        <c:delete val="1"/>
        <c:axPos val="l"/>
        <c:majorGridlines/>
        <c:title>
          <c:tx>
            <c:rich>
              <a:bodyPr/>
              <a:lstStyle/>
              <a:p>
                <a:pPr>
                  <a:defRPr sz="2000">
                    <a:effectLst>
                      <a:outerShdw blurRad="38100" dist="38100" dir="2700000" algn="tl">
                        <a:srgbClr val="000000">
                          <a:alpha val="43137"/>
                        </a:srgbClr>
                      </a:outerShdw>
                    </a:effectLst>
                  </a:defRPr>
                </a:pPr>
                <a:r>
                  <a:rPr lang="tr-TR" sz="2000">
                    <a:effectLst>
                      <a:outerShdw blurRad="38100" dist="38100" dir="2700000" algn="tl">
                        <a:srgbClr val="000000">
                          <a:alpha val="43137"/>
                        </a:srgbClr>
                      </a:outerShdw>
                    </a:effectLst>
                  </a:rPr>
                  <a:t>132 </a:t>
                </a:r>
                <a:r>
                  <a:rPr lang="tr-TR" sz="2000" baseline="0">
                    <a:effectLst>
                      <a:outerShdw blurRad="38100" dist="38100" dir="2700000" algn="tl">
                        <a:srgbClr val="000000">
                          <a:alpha val="43137"/>
                        </a:srgbClr>
                      </a:outerShdw>
                    </a:effectLst>
                  </a:rPr>
                  <a:t> Öğrenci</a:t>
                </a:r>
                <a:endParaRPr lang="tr-TR" sz="2000">
                  <a:effectLst>
                    <a:outerShdw blurRad="38100" dist="38100" dir="2700000" algn="tl">
                      <a:srgbClr val="000000">
                        <a:alpha val="43137"/>
                      </a:srgbClr>
                    </a:outerShdw>
                  </a:effectLst>
                </a:endParaRPr>
              </a:p>
            </c:rich>
          </c:tx>
          <c:layout>
            <c:manualLayout>
              <c:xMode val="edge"/>
              <c:yMode val="edge"/>
              <c:x val="0.10011178698925291"/>
              <c:y val="0.37058827509194137"/>
            </c:manualLayout>
          </c:layout>
          <c:overlay val="0"/>
        </c:title>
        <c:numFmt formatCode="0.00" sourceLinked="1"/>
        <c:majorTickMark val="none"/>
        <c:minorTickMark val="none"/>
        <c:tickLblPos val="nextTo"/>
        <c:crossAx val="113112192"/>
        <c:crosses val="autoZero"/>
        <c:crossBetween val="between"/>
      </c:valAx>
      <c:dTable>
        <c:showHorzBorder val="1"/>
        <c:showVertBorder val="1"/>
        <c:showOutline val="1"/>
        <c:showKeys val="1"/>
        <c:txPr>
          <a:bodyPr/>
          <a:lstStyle/>
          <a:p>
            <a:pPr rtl="0">
              <a:defRPr sz="18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3200">
                <a:effectLst>
                  <a:outerShdw blurRad="38100" dist="38100" dir="2700000" algn="tl">
                    <a:srgbClr val="000000">
                      <a:alpha val="43137"/>
                    </a:srgbClr>
                  </a:outerShdw>
                </a:effectLst>
              </a:defRPr>
            </a:pPr>
            <a:r>
              <a:rPr lang="tr-TR" sz="3200" dirty="0">
                <a:effectLst>
                  <a:outerShdw blurRad="38100" dist="38100" dir="2700000" algn="tl">
                    <a:srgbClr val="000000">
                      <a:alpha val="43137"/>
                    </a:srgbClr>
                  </a:outerShdw>
                </a:effectLst>
              </a:rPr>
              <a:t>10. MEDYA OKURYAZARLIĞI NEDİR? </a:t>
            </a:r>
          </a:p>
        </c:rich>
      </c:tx>
      <c:overlay val="0"/>
      <c:spPr>
        <a:solidFill>
          <a:schemeClr val="bg1"/>
        </a:solidFill>
      </c:sp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'10.'!$A$15</c:f>
              <c:strCache>
                <c:ptCount val="1"/>
                <c:pt idx="0">
                  <c:v>SAYI</c:v>
                </c:pt>
              </c:strCache>
            </c:strRef>
          </c:tx>
          <c:invertIfNegative val="0"/>
          <c:dLbls>
            <c:dLbl>
              <c:idx val="0"/>
              <c:layout>
                <c:manualLayout>
                  <c:x val="0"/>
                  <c:y val="0.10526315789473681"/>
                </c:manualLayout>
              </c:layout>
              <c:showLegendKey val="0"/>
              <c:showVal val="1"/>
              <c:showCatName val="0"/>
              <c:showSerName val="0"/>
              <c:showPercent val="0"/>
              <c:showBubbleSize val="0"/>
            </c:dLbl>
            <c:dLbl>
              <c:idx val="1"/>
              <c:layout>
                <c:manualLayout>
                  <c:x val="0"/>
                  <c:y val="0.10526315789473692"/>
                </c:manualLayout>
              </c:layout>
              <c:showLegendKey val="0"/>
              <c:showVal val="1"/>
              <c:showCatName val="0"/>
              <c:showSerName val="0"/>
              <c:showPercent val="0"/>
              <c:showBubbleSize val="0"/>
            </c:dLbl>
            <c:spPr>
              <a:solidFill>
                <a:sysClr val="window" lastClr="FFFFFF"/>
              </a:solidFill>
              <a:ln>
                <a:solidFill>
                  <a:schemeClr val="tx1"/>
                </a:solidFill>
              </a:ln>
            </c:spPr>
            <c:txPr>
              <a:bodyPr/>
              <a:lstStyle/>
              <a:p>
                <a:pPr>
                  <a:defRPr sz="2400">
                    <a:solidFill>
                      <a:sysClr val="windowText" lastClr="000000"/>
                    </a:solidFill>
                    <a:latin typeface="Mistral" pitchFamily="66" charset="0"/>
                  </a:defRPr>
                </a:pPr>
                <a:endParaRPr lang="tr-TR"/>
              </a:p>
            </c:txPr>
            <c:showLegendKey val="0"/>
            <c:showVal val="1"/>
            <c:showCatName val="0"/>
            <c:showSerName val="0"/>
            <c:showPercent val="0"/>
            <c:showBubbleSize val="0"/>
            <c:showLeaderLines val="0"/>
          </c:dLbls>
          <c:cat>
            <c:strRef>
              <c:f>'10.'!$B$14:$D$14</c:f>
              <c:strCache>
                <c:ptCount val="3"/>
                <c:pt idx="0">
                  <c:v>BİLMİYOR</c:v>
                </c:pt>
                <c:pt idx="1">
                  <c:v>DOĞRU TANIM</c:v>
                </c:pt>
                <c:pt idx="2">
                  <c:v>MEDYAYI TAKİP</c:v>
                </c:pt>
              </c:strCache>
            </c:strRef>
          </c:cat>
          <c:val>
            <c:numRef>
              <c:f>'10.'!$B$15:$D$15</c:f>
              <c:numCache>
                <c:formatCode>General</c:formatCode>
                <c:ptCount val="3"/>
                <c:pt idx="0">
                  <c:v>114</c:v>
                </c:pt>
                <c:pt idx="1">
                  <c:v>28</c:v>
                </c:pt>
                <c:pt idx="2">
                  <c:v>4</c:v>
                </c:pt>
              </c:numCache>
            </c:numRef>
          </c:val>
        </c:ser>
        <c:ser>
          <c:idx val="1"/>
          <c:order val="1"/>
          <c:tx>
            <c:strRef>
              <c:f>'10.'!$A$16</c:f>
              <c:strCache>
                <c:ptCount val="1"/>
                <c:pt idx="0">
                  <c:v>YÜZDE</c:v>
                </c:pt>
              </c:strCache>
            </c:strRef>
          </c:tx>
          <c:invertIfNegative val="0"/>
          <c:dLbls>
            <c:dLbl>
              <c:idx val="0"/>
              <c:layout>
                <c:manualLayout>
                  <c:x val="-2.6455026455026454E-3"/>
                  <c:y val="0.11842105263157894"/>
                </c:manualLayout>
              </c:layout>
              <c:showLegendKey val="0"/>
              <c:showVal val="1"/>
              <c:showCatName val="0"/>
              <c:showSerName val="0"/>
              <c:showPercent val="0"/>
              <c:showBubbleSize val="0"/>
            </c:dLbl>
            <c:dLbl>
              <c:idx val="1"/>
              <c:layout>
                <c:manualLayout>
                  <c:x val="1.3227513227513227E-2"/>
                  <c:y val="8.3333333333333329E-2"/>
                </c:manualLayout>
              </c:layout>
              <c:showLegendKey val="0"/>
              <c:showVal val="1"/>
              <c:showCatName val="0"/>
              <c:showSerName val="0"/>
              <c:showPercent val="0"/>
              <c:showBubbleSize val="0"/>
            </c:dLbl>
            <c:dLbl>
              <c:idx val="2"/>
              <c:layout>
                <c:manualLayout>
                  <c:x val="1.8518518518518615E-2"/>
                  <c:y val="4.3859649122807015E-3"/>
                </c:manualLayout>
              </c:layout>
              <c:showLegendKey val="0"/>
              <c:showVal val="1"/>
              <c:showCatName val="0"/>
              <c:showSerName val="0"/>
              <c:showPercent val="0"/>
              <c:showBubbleSize val="0"/>
            </c:dLbl>
            <c:spPr>
              <a:solidFill>
                <a:sysClr val="window" lastClr="FFFFFF"/>
              </a:solidFill>
              <a:ln>
                <a:solidFill>
                  <a:schemeClr val="tx1"/>
                </a:solidFill>
              </a:ln>
            </c:spPr>
            <c:txPr>
              <a:bodyPr/>
              <a:lstStyle/>
              <a:p>
                <a:pPr>
                  <a:defRPr sz="2400">
                    <a:solidFill>
                      <a:sysClr val="windowText" lastClr="000000"/>
                    </a:solidFill>
                    <a:latin typeface="Mistral" pitchFamily="66" charset="0"/>
                  </a:defRPr>
                </a:pPr>
                <a:endParaRPr lang="tr-TR"/>
              </a:p>
            </c:txPr>
            <c:showLegendKey val="0"/>
            <c:showVal val="1"/>
            <c:showCatName val="0"/>
            <c:showSerName val="0"/>
            <c:showPercent val="0"/>
            <c:showBubbleSize val="0"/>
            <c:showLeaderLines val="0"/>
          </c:dLbls>
          <c:cat>
            <c:strRef>
              <c:f>'10.'!$B$14:$D$14</c:f>
              <c:strCache>
                <c:ptCount val="3"/>
                <c:pt idx="0">
                  <c:v>BİLMİYOR</c:v>
                </c:pt>
                <c:pt idx="1">
                  <c:v>DOĞRU TANIM</c:v>
                </c:pt>
                <c:pt idx="2">
                  <c:v>MEDYAYI TAKİP</c:v>
                </c:pt>
              </c:strCache>
            </c:strRef>
          </c:cat>
          <c:val>
            <c:numRef>
              <c:f>'10.'!$B$16:$D$16</c:f>
              <c:numCache>
                <c:formatCode>0.00</c:formatCode>
                <c:ptCount val="3"/>
                <c:pt idx="0">
                  <c:v>78.082191780821915</c:v>
                </c:pt>
                <c:pt idx="1">
                  <c:v>19.17808219178082</c:v>
                </c:pt>
                <c:pt idx="2">
                  <c:v>2.7397260273972601</c:v>
                </c:pt>
              </c:numCache>
            </c:numRef>
          </c:val>
        </c:ser>
        <c:dLbls>
          <c:showLegendKey val="0"/>
          <c:showVal val="0"/>
          <c:showCatName val="0"/>
          <c:showSerName val="0"/>
          <c:showPercent val="0"/>
          <c:showBubbleSize val="0"/>
        </c:dLbls>
        <c:gapWidth val="150"/>
        <c:shape val="box"/>
        <c:axId val="115479296"/>
        <c:axId val="115480832"/>
        <c:axId val="0"/>
      </c:bar3DChart>
      <c:catAx>
        <c:axId val="115479296"/>
        <c:scaling>
          <c:orientation val="minMax"/>
        </c:scaling>
        <c:delete val="0"/>
        <c:axPos val="b"/>
        <c:majorTickMark val="none"/>
        <c:minorTickMark val="none"/>
        <c:tickLblPos val="nextTo"/>
        <c:crossAx val="115480832"/>
        <c:crosses val="autoZero"/>
        <c:auto val="1"/>
        <c:lblAlgn val="ctr"/>
        <c:lblOffset val="100"/>
        <c:noMultiLvlLbl val="0"/>
      </c:catAx>
      <c:valAx>
        <c:axId val="115480832"/>
        <c:scaling>
          <c:orientation val="minMax"/>
        </c:scaling>
        <c:delete val="1"/>
        <c:axPos val="l"/>
        <c:majorGridlines/>
        <c:title>
          <c:tx>
            <c:rich>
              <a:bodyPr/>
              <a:lstStyle/>
              <a:p>
                <a:pPr>
                  <a:defRPr sz="2000">
                    <a:effectLst>
                      <a:outerShdw blurRad="38100" dist="38100" dir="2700000" algn="tl">
                        <a:srgbClr val="000000">
                          <a:alpha val="43137"/>
                        </a:srgbClr>
                      </a:outerShdw>
                    </a:effectLst>
                  </a:defRPr>
                </a:pPr>
                <a:r>
                  <a:rPr lang="tr-TR" sz="2000">
                    <a:effectLst>
                      <a:outerShdw blurRad="38100" dist="38100" dir="2700000" algn="tl">
                        <a:srgbClr val="000000">
                          <a:alpha val="43137"/>
                        </a:srgbClr>
                      </a:outerShdw>
                    </a:effectLst>
                  </a:rPr>
                  <a:t>146</a:t>
                </a:r>
                <a:r>
                  <a:rPr lang="tr-TR" sz="2000" baseline="0">
                    <a:effectLst>
                      <a:outerShdw blurRad="38100" dist="38100" dir="2700000" algn="tl">
                        <a:srgbClr val="000000">
                          <a:alpha val="43137"/>
                        </a:srgbClr>
                      </a:outerShdw>
                    </a:effectLst>
                  </a:rPr>
                  <a:t> Öğrenci</a:t>
                </a:r>
                <a:endParaRPr lang="tr-TR" sz="2000">
                  <a:effectLst>
                    <a:outerShdw blurRad="38100" dist="38100" dir="2700000" algn="tl">
                      <a:srgbClr val="000000">
                        <a:alpha val="43137"/>
                      </a:srgbClr>
                    </a:outerShdw>
                  </a:effectLst>
                </a:endParaRPr>
              </a:p>
            </c:rich>
          </c:tx>
          <c:layout>
            <c:manualLayout>
              <c:xMode val="edge"/>
              <c:yMode val="edge"/>
              <c:x val="5.4796289112885768E-2"/>
              <c:y val="0.39475597482632646"/>
            </c:manualLayout>
          </c:layout>
          <c:overlay val="0"/>
        </c:title>
        <c:numFmt formatCode="General" sourceLinked="1"/>
        <c:majorTickMark val="none"/>
        <c:minorTickMark val="none"/>
        <c:tickLblPos val="nextTo"/>
        <c:crossAx val="115479296"/>
        <c:crosses val="autoZero"/>
        <c:crossBetween val="between"/>
      </c:valAx>
      <c:dTable>
        <c:showHorzBorder val="1"/>
        <c:showVertBorder val="1"/>
        <c:showOutline val="1"/>
        <c:showKeys val="1"/>
        <c:txPr>
          <a:bodyPr/>
          <a:lstStyle/>
          <a:p>
            <a:pPr rtl="0">
              <a:defRPr sz="1800" b="1">
                <a:effectLst>
                  <a:outerShdw blurRad="38100" dist="38100" dir="2700000" algn="tl">
                    <a:srgbClr val="000000">
                      <a:alpha val="43137"/>
                    </a:srgbClr>
                  </a:outerShdw>
                </a:effectLst>
              </a:defRPr>
            </a:pPr>
            <a:endParaRPr lang="tr-TR"/>
          </a:p>
        </c:txPr>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67E07-CF45-4B5D-BE40-715D9C9A7BE6}" type="datetimeFigureOut">
              <a:rPr lang="tr-TR" smtClean="0"/>
              <a:t>07.03.2016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6AE4E-B851-4FFC-B336-18E395AF65F1}" type="slidenum">
              <a:rPr lang="tr-TR" smtClean="0"/>
              <a:t>‹#›</a:t>
            </a:fld>
            <a:endParaRPr lang="tr-TR"/>
          </a:p>
        </p:txBody>
      </p:sp>
    </p:spTree>
    <p:extLst>
      <p:ext uri="{BB962C8B-B14F-4D97-AF65-F5344CB8AC3E}">
        <p14:creationId xmlns:p14="http://schemas.microsoft.com/office/powerpoint/2010/main" val="302333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a:t>
            </a:fld>
            <a:endParaRPr lang="tr-TR"/>
          </a:p>
        </p:txBody>
      </p:sp>
    </p:spTree>
    <p:extLst>
      <p:ext uri="{BB962C8B-B14F-4D97-AF65-F5344CB8AC3E}">
        <p14:creationId xmlns:p14="http://schemas.microsoft.com/office/powerpoint/2010/main" val="260492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10</a:t>
            </a:fld>
            <a:endParaRPr lang="tr-TR"/>
          </a:p>
        </p:txBody>
      </p:sp>
    </p:spTree>
    <p:extLst>
      <p:ext uri="{BB962C8B-B14F-4D97-AF65-F5344CB8AC3E}">
        <p14:creationId xmlns:p14="http://schemas.microsoft.com/office/powerpoint/2010/main" val="260901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11</a:t>
            </a:fld>
            <a:endParaRPr lang="tr-TR"/>
          </a:p>
        </p:txBody>
      </p:sp>
    </p:spTree>
    <p:extLst>
      <p:ext uri="{BB962C8B-B14F-4D97-AF65-F5344CB8AC3E}">
        <p14:creationId xmlns:p14="http://schemas.microsoft.com/office/powerpoint/2010/main" val="412594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12</a:t>
            </a:fld>
            <a:endParaRPr lang="tr-TR"/>
          </a:p>
        </p:txBody>
      </p:sp>
    </p:spTree>
    <p:extLst>
      <p:ext uri="{BB962C8B-B14F-4D97-AF65-F5344CB8AC3E}">
        <p14:creationId xmlns:p14="http://schemas.microsoft.com/office/powerpoint/2010/main" val="346365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13</a:t>
            </a:fld>
            <a:endParaRPr lang="tr-TR"/>
          </a:p>
        </p:txBody>
      </p:sp>
    </p:spTree>
    <p:extLst>
      <p:ext uri="{BB962C8B-B14F-4D97-AF65-F5344CB8AC3E}">
        <p14:creationId xmlns:p14="http://schemas.microsoft.com/office/powerpoint/2010/main" val="409893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14</a:t>
            </a:fld>
            <a:endParaRPr lang="tr-TR"/>
          </a:p>
        </p:txBody>
      </p:sp>
    </p:spTree>
    <p:extLst>
      <p:ext uri="{BB962C8B-B14F-4D97-AF65-F5344CB8AC3E}">
        <p14:creationId xmlns:p14="http://schemas.microsoft.com/office/powerpoint/2010/main" val="326596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15</a:t>
            </a:fld>
            <a:endParaRPr lang="tr-TR"/>
          </a:p>
        </p:txBody>
      </p:sp>
    </p:spTree>
    <p:extLst>
      <p:ext uri="{BB962C8B-B14F-4D97-AF65-F5344CB8AC3E}">
        <p14:creationId xmlns:p14="http://schemas.microsoft.com/office/powerpoint/2010/main" val="8949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16</a:t>
            </a:fld>
            <a:endParaRPr lang="tr-TR"/>
          </a:p>
        </p:txBody>
      </p:sp>
    </p:spTree>
    <p:extLst>
      <p:ext uri="{BB962C8B-B14F-4D97-AF65-F5344CB8AC3E}">
        <p14:creationId xmlns:p14="http://schemas.microsoft.com/office/powerpoint/2010/main" val="289850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17</a:t>
            </a:fld>
            <a:endParaRPr lang="tr-TR"/>
          </a:p>
        </p:txBody>
      </p:sp>
    </p:spTree>
    <p:extLst>
      <p:ext uri="{BB962C8B-B14F-4D97-AF65-F5344CB8AC3E}">
        <p14:creationId xmlns:p14="http://schemas.microsoft.com/office/powerpoint/2010/main" val="254407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18</a:t>
            </a:fld>
            <a:endParaRPr lang="tr-TR"/>
          </a:p>
        </p:txBody>
      </p:sp>
    </p:spTree>
    <p:extLst>
      <p:ext uri="{BB962C8B-B14F-4D97-AF65-F5344CB8AC3E}">
        <p14:creationId xmlns:p14="http://schemas.microsoft.com/office/powerpoint/2010/main" val="3232279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19</a:t>
            </a:fld>
            <a:endParaRPr lang="tr-TR"/>
          </a:p>
        </p:txBody>
      </p:sp>
    </p:spTree>
    <p:extLst>
      <p:ext uri="{BB962C8B-B14F-4D97-AF65-F5344CB8AC3E}">
        <p14:creationId xmlns:p14="http://schemas.microsoft.com/office/powerpoint/2010/main" val="322701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a:t>
            </a:fld>
            <a:endParaRPr lang="tr-TR"/>
          </a:p>
        </p:txBody>
      </p:sp>
    </p:spTree>
    <p:extLst>
      <p:ext uri="{BB962C8B-B14F-4D97-AF65-F5344CB8AC3E}">
        <p14:creationId xmlns:p14="http://schemas.microsoft.com/office/powerpoint/2010/main" val="3120158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20</a:t>
            </a:fld>
            <a:endParaRPr lang="tr-TR"/>
          </a:p>
        </p:txBody>
      </p:sp>
    </p:spTree>
    <p:extLst>
      <p:ext uri="{BB962C8B-B14F-4D97-AF65-F5344CB8AC3E}">
        <p14:creationId xmlns:p14="http://schemas.microsoft.com/office/powerpoint/2010/main" val="5423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21</a:t>
            </a:fld>
            <a:endParaRPr lang="tr-TR"/>
          </a:p>
        </p:txBody>
      </p:sp>
    </p:spTree>
    <p:extLst>
      <p:ext uri="{BB962C8B-B14F-4D97-AF65-F5344CB8AC3E}">
        <p14:creationId xmlns:p14="http://schemas.microsoft.com/office/powerpoint/2010/main" val="287728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22</a:t>
            </a:fld>
            <a:endParaRPr lang="tr-TR"/>
          </a:p>
        </p:txBody>
      </p:sp>
    </p:spTree>
    <p:extLst>
      <p:ext uri="{BB962C8B-B14F-4D97-AF65-F5344CB8AC3E}">
        <p14:creationId xmlns:p14="http://schemas.microsoft.com/office/powerpoint/2010/main" val="72764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23</a:t>
            </a:fld>
            <a:endParaRPr lang="tr-TR"/>
          </a:p>
        </p:txBody>
      </p:sp>
    </p:spTree>
    <p:extLst>
      <p:ext uri="{BB962C8B-B14F-4D97-AF65-F5344CB8AC3E}">
        <p14:creationId xmlns:p14="http://schemas.microsoft.com/office/powerpoint/2010/main" val="110264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24</a:t>
            </a:fld>
            <a:endParaRPr lang="tr-TR"/>
          </a:p>
        </p:txBody>
      </p:sp>
    </p:spTree>
    <p:extLst>
      <p:ext uri="{BB962C8B-B14F-4D97-AF65-F5344CB8AC3E}">
        <p14:creationId xmlns:p14="http://schemas.microsoft.com/office/powerpoint/2010/main" val="116183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25</a:t>
            </a:fld>
            <a:endParaRPr lang="tr-TR"/>
          </a:p>
        </p:txBody>
      </p:sp>
    </p:spTree>
    <p:extLst>
      <p:ext uri="{BB962C8B-B14F-4D97-AF65-F5344CB8AC3E}">
        <p14:creationId xmlns:p14="http://schemas.microsoft.com/office/powerpoint/2010/main" val="376378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26</a:t>
            </a:fld>
            <a:endParaRPr lang="tr-TR"/>
          </a:p>
        </p:txBody>
      </p:sp>
    </p:spTree>
    <p:extLst>
      <p:ext uri="{BB962C8B-B14F-4D97-AF65-F5344CB8AC3E}">
        <p14:creationId xmlns:p14="http://schemas.microsoft.com/office/powerpoint/2010/main" val="344186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27</a:t>
            </a:fld>
            <a:endParaRPr lang="tr-TR"/>
          </a:p>
        </p:txBody>
      </p:sp>
    </p:spTree>
    <p:extLst>
      <p:ext uri="{BB962C8B-B14F-4D97-AF65-F5344CB8AC3E}">
        <p14:creationId xmlns:p14="http://schemas.microsoft.com/office/powerpoint/2010/main" val="226557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28</a:t>
            </a:fld>
            <a:endParaRPr lang="tr-TR"/>
          </a:p>
        </p:txBody>
      </p:sp>
    </p:spTree>
    <p:extLst>
      <p:ext uri="{BB962C8B-B14F-4D97-AF65-F5344CB8AC3E}">
        <p14:creationId xmlns:p14="http://schemas.microsoft.com/office/powerpoint/2010/main" val="303932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29</a:t>
            </a:fld>
            <a:endParaRPr lang="tr-TR"/>
          </a:p>
        </p:txBody>
      </p:sp>
    </p:spTree>
    <p:extLst>
      <p:ext uri="{BB962C8B-B14F-4D97-AF65-F5344CB8AC3E}">
        <p14:creationId xmlns:p14="http://schemas.microsoft.com/office/powerpoint/2010/main" val="44575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a:t>
            </a:fld>
            <a:endParaRPr lang="tr-TR"/>
          </a:p>
        </p:txBody>
      </p:sp>
    </p:spTree>
    <p:extLst>
      <p:ext uri="{BB962C8B-B14F-4D97-AF65-F5344CB8AC3E}">
        <p14:creationId xmlns:p14="http://schemas.microsoft.com/office/powerpoint/2010/main" val="223683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30</a:t>
            </a:fld>
            <a:endParaRPr lang="tr-TR"/>
          </a:p>
        </p:txBody>
      </p:sp>
    </p:spTree>
    <p:extLst>
      <p:ext uri="{BB962C8B-B14F-4D97-AF65-F5344CB8AC3E}">
        <p14:creationId xmlns:p14="http://schemas.microsoft.com/office/powerpoint/2010/main" val="2728083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31</a:t>
            </a:fld>
            <a:endParaRPr lang="tr-TR"/>
          </a:p>
        </p:txBody>
      </p:sp>
    </p:spTree>
    <p:extLst>
      <p:ext uri="{BB962C8B-B14F-4D97-AF65-F5344CB8AC3E}">
        <p14:creationId xmlns:p14="http://schemas.microsoft.com/office/powerpoint/2010/main" val="424571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32</a:t>
            </a:fld>
            <a:endParaRPr lang="tr-TR"/>
          </a:p>
        </p:txBody>
      </p:sp>
    </p:spTree>
    <p:extLst>
      <p:ext uri="{BB962C8B-B14F-4D97-AF65-F5344CB8AC3E}">
        <p14:creationId xmlns:p14="http://schemas.microsoft.com/office/powerpoint/2010/main" val="326305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33</a:t>
            </a:fld>
            <a:endParaRPr lang="tr-TR"/>
          </a:p>
        </p:txBody>
      </p:sp>
    </p:spTree>
    <p:extLst>
      <p:ext uri="{BB962C8B-B14F-4D97-AF65-F5344CB8AC3E}">
        <p14:creationId xmlns:p14="http://schemas.microsoft.com/office/powerpoint/2010/main" val="4040120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34</a:t>
            </a:fld>
            <a:endParaRPr lang="tr-TR"/>
          </a:p>
        </p:txBody>
      </p:sp>
    </p:spTree>
    <p:extLst>
      <p:ext uri="{BB962C8B-B14F-4D97-AF65-F5344CB8AC3E}">
        <p14:creationId xmlns:p14="http://schemas.microsoft.com/office/powerpoint/2010/main" val="173996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35</a:t>
            </a:fld>
            <a:endParaRPr lang="tr-TR"/>
          </a:p>
        </p:txBody>
      </p:sp>
    </p:spTree>
    <p:extLst>
      <p:ext uri="{BB962C8B-B14F-4D97-AF65-F5344CB8AC3E}">
        <p14:creationId xmlns:p14="http://schemas.microsoft.com/office/powerpoint/2010/main" val="2366380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36</a:t>
            </a:fld>
            <a:endParaRPr lang="tr-TR"/>
          </a:p>
        </p:txBody>
      </p:sp>
    </p:spTree>
    <p:extLst>
      <p:ext uri="{BB962C8B-B14F-4D97-AF65-F5344CB8AC3E}">
        <p14:creationId xmlns:p14="http://schemas.microsoft.com/office/powerpoint/2010/main" val="550590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37</a:t>
            </a:fld>
            <a:endParaRPr lang="tr-TR"/>
          </a:p>
        </p:txBody>
      </p:sp>
    </p:spTree>
    <p:extLst>
      <p:ext uri="{BB962C8B-B14F-4D97-AF65-F5344CB8AC3E}">
        <p14:creationId xmlns:p14="http://schemas.microsoft.com/office/powerpoint/2010/main" val="2034468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38</a:t>
            </a:fld>
            <a:endParaRPr lang="tr-TR"/>
          </a:p>
        </p:txBody>
      </p:sp>
    </p:spTree>
    <p:extLst>
      <p:ext uri="{BB962C8B-B14F-4D97-AF65-F5344CB8AC3E}">
        <p14:creationId xmlns:p14="http://schemas.microsoft.com/office/powerpoint/2010/main" val="1366777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39</a:t>
            </a:fld>
            <a:endParaRPr lang="tr-TR"/>
          </a:p>
        </p:txBody>
      </p:sp>
    </p:spTree>
    <p:extLst>
      <p:ext uri="{BB962C8B-B14F-4D97-AF65-F5344CB8AC3E}">
        <p14:creationId xmlns:p14="http://schemas.microsoft.com/office/powerpoint/2010/main" val="135095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4</a:t>
            </a:fld>
            <a:endParaRPr lang="tr-TR"/>
          </a:p>
        </p:txBody>
      </p:sp>
    </p:spTree>
    <p:extLst>
      <p:ext uri="{BB962C8B-B14F-4D97-AF65-F5344CB8AC3E}">
        <p14:creationId xmlns:p14="http://schemas.microsoft.com/office/powerpoint/2010/main" val="4244705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40</a:t>
            </a:fld>
            <a:endParaRPr lang="tr-TR"/>
          </a:p>
        </p:txBody>
      </p:sp>
    </p:spTree>
    <p:extLst>
      <p:ext uri="{BB962C8B-B14F-4D97-AF65-F5344CB8AC3E}">
        <p14:creationId xmlns:p14="http://schemas.microsoft.com/office/powerpoint/2010/main" val="919814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2409603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2140853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1118066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44</a:t>
            </a:fld>
            <a:endParaRPr lang="tr-TR">
              <a:solidFill>
                <a:prstClr val="black"/>
              </a:solidFill>
            </a:endParaRPr>
          </a:p>
        </p:txBody>
      </p:sp>
    </p:spTree>
    <p:extLst>
      <p:ext uri="{BB962C8B-B14F-4D97-AF65-F5344CB8AC3E}">
        <p14:creationId xmlns:p14="http://schemas.microsoft.com/office/powerpoint/2010/main" val="1212337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45</a:t>
            </a:fld>
            <a:endParaRPr lang="tr-TR">
              <a:solidFill>
                <a:prstClr val="black"/>
              </a:solidFill>
            </a:endParaRPr>
          </a:p>
        </p:txBody>
      </p:sp>
    </p:spTree>
    <p:extLst>
      <p:ext uri="{BB962C8B-B14F-4D97-AF65-F5344CB8AC3E}">
        <p14:creationId xmlns:p14="http://schemas.microsoft.com/office/powerpoint/2010/main" val="1984712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46</a:t>
            </a:fld>
            <a:endParaRPr lang="tr-TR">
              <a:solidFill>
                <a:prstClr val="black"/>
              </a:solidFill>
            </a:endParaRPr>
          </a:p>
        </p:txBody>
      </p:sp>
    </p:spTree>
    <p:extLst>
      <p:ext uri="{BB962C8B-B14F-4D97-AF65-F5344CB8AC3E}">
        <p14:creationId xmlns:p14="http://schemas.microsoft.com/office/powerpoint/2010/main" val="9450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47</a:t>
            </a:fld>
            <a:endParaRPr lang="tr-TR">
              <a:solidFill>
                <a:prstClr val="black"/>
              </a:solidFill>
            </a:endParaRPr>
          </a:p>
        </p:txBody>
      </p:sp>
    </p:spTree>
    <p:extLst>
      <p:ext uri="{BB962C8B-B14F-4D97-AF65-F5344CB8AC3E}">
        <p14:creationId xmlns:p14="http://schemas.microsoft.com/office/powerpoint/2010/main" val="1079285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4059923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49</a:t>
            </a:fld>
            <a:endParaRPr lang="tr-TR">
              <a:solidFill>
                <a:prstClr val="black"/>
              </a:solidFill>
            </a:endParaRPr>
          </a:p>
        </p:txBody>
      </p:sp>
    </p:spTree>
    <p:extLst>
      <p:ext uri="{BB962C8B-B14F-4D97-AF65-F5344CB8AC3E}">
        <p14:creationId xmlns:p14="http://schemas.microsoft.com/office/powerpoint/2010/main" val="228660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5</a:t>
            </a:fld>
            <a:endParaRPr lang="tr-TR"/>
          </a:p>
        </p:txBody>
      </p:sp>
    </p:spTree>
    <p:extLst>
      <p:ext uri="{BB962C8B-B14F-4D97-AF65-F5344CB8AC3E}">
        <p14:creationId xmlns:p14="http://schemas.microsoft.com/office/powerpoint/2010/main" val="668604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50</a:t>
            </a:fld>
            <a:endParaRPr lang="tr-TR">
              <a:solidFill>
                <a:prstClr val="black"/>
              </a:solidFill>
            </a:endParaRPr>
          </a:p>
        </p:txBody>
      </p:sp>
    </p:spTree>
    <p:extLst>
      <p:ext uri="{BB962C8B-B14F-4D97-AF65-F5344CB8AC3E}">
        <p14:creationId xmlns:p14="http://schemas.microsoft.com/office/powerpoint/2010/main" val="1014537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51</a:t>
            </a:fld>
            <a:endParaRPr lang="tr-TR">
              <a:solidFill>
                <a:prstClr val="black"/>
              </a:solidFill>
            </a:endParaRPr>
          </a:p>
        </p:txBody>
      </p:sp>
    </p:spTree>
    <p:extLst>
      <p:ext uri="{BB962C8B-B14F-4D97-AF65-F5344CB8AC3E}">
        <p14:creationId xmlns:p14="http://schemas.microsoft.com/office/powerpoint/2010/main" val="3725565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52</a:t>
            </a:fld>
            <a:endParaRPr lang="tr-TR">
              <a:solidFill>
                <a:prstClr val="black"/>
              </a:solidFill>
            </a:endParaRPr>
          </a:p>
        </p:txBody>
      </p:sp>
    </p:spTree>
    <p:extLst>
      <p:ext uri="{BB962C8B-B14F-4D97-AF65-F5344CB8AC3E}">
        <p14:creationId xmlns:p14="http://schemas.microsoft.com/office/powerpoint/2010/main" val="3330755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53</a:t>
            </a:fld>
            <a:endParaRPr lang="tr-TR">
              <a:solidFill>
                <a:prstClr val="black"/>
              </a:solidFill>
            </a:endParaRPr>
          </a:p>
        </p:txBody>
      </p:sp>
    </p:spTree>
    <p:extLst>
      <p:ext uri="{BB962C8B-B14F-4D97-AF65-F5344CB8AC3E}">
        <p14:creationId xmlns:p14="http://schemas.microsoft.com/office/powerpoint/2010/main" val="2685928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54</a:t>
            </a:fld>
            <a:endParaRPr lang="tr-TR">
              <a:solidFill>
                <a:prstClr val="black"/>
              </a:solidFill>
            </a:endParaRPr>
          </a:p>
        </p:txBody>
      </p:sp>
    </p:spTree>
    <p:extLst>
      <p:ext uri="{BB962C8B-B14F-4D97-AF65-F5344CB8AC3E}">
        <p14:creationId xmlns:p14="http://schemas.microsoft.com/office/powerpoint/2010/main" val="2685928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55</a:t>
            </a:fld>
            <a:endParaRPr lang="tr-TR">
              <a:solidFill>
                <a:prstClr val="black"/>
              </a:solidFill>
            </a:endParaRPr>
          </a:p>
        </p:txBody>
      </p:sp>
    </p:spTree>
    <p:extLst>
      <p:ext uri="{BB962C8B-B14F-4D97-AF65-F5344CB8AC3E}">
        <p14:creationId xmlns:p14="http://schemas.microsoft.com/office/powerpoint/2010/main" val="3936629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B814B4-7104-4BC1-B5EC-CFE2B558BEA1}" type="slidenum">
              <a:rPr lang="tr-TR" smtClean="0">
                <a:solidFill>
                  <a:prstClr val="black"/>
                </a:solidFill>
              </a:rPr>
              <a:pPr/>
              <a:t>56</a:t>
            </a:fld>
            <a:endParaRPr lang="tr-TR">
              <a:solidFill>
                <a:prstClr val="black"/>
              </a:solidFill>
            </a:endParaRPr>
          </a:p>
        </p:txBody>
      </p:sp>
    </p:spTree>
    <p:extLst>
      <p:ext uri="{BB962C8B-B14F-4D97-AF65-F5344CB8AC3E}">
        <p14:creationId xmlns:p14="http://schemas.microsoft.com/office/powerpoint/2010/main" val="3936629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57</a:t>
            </a:fld>
            <a:endParaRPr lang="tr-TR"/>
          </a:p>
        </p:txBody>
      </p:sp>
    </p:spTree>
    <p:extLst>
      <p:ext uri="{BB962C8B-B14F-4D97-AF65-F5344CB8AC3E}">
        <p14:creationId xmlns:p14="http://schemas.microsoft.com/office/powerpoint/2010/main" val="282506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58</a:t>
            </a:fld>
            <a:endParaRPr lang="tr-TR"/>
          </a:p>
        </p:txBody>
      </p:sp>
    </p:spTree>
    <p:extLst>
      <p:ext uri="{BB962C8B-B14F-4D97-AF65-F5344CB8AC3E}">
        <p14:creationId xmlns:p14="http://schemas.microsoft.com/office/powerpoint/2010/main" val="23634947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59</a:t>
            </a:fld>
            <a:endParaRPr lang="tr-TR">
              <a:solidFill>
                <a:prstClr val="black"/>
              </a:solidFill>
            </a:endParaRPr>
          </a:p>
        </p:txBody>
      </p:sp>
    </p:spTree>
    <p:extLst>
      <p:ext uri="{BB962C8B-B14F-4D97-AF65-F5344CB8AC3E}">
        <p14:creationId xmlns:p14="http://schemas.microsoft.com/office/powerpoint/2010/main" val="354450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6</a:t>
            </a:fld>
            <a:endParaRPr lang="tr-TR"/>
          </a:p>
        </p:txBody>
      </p:sp>
    </p:spTree>
    <p:extLst>
      <p:ext uri="{BB962C8B-B14F-4D97-AF65-F5344CB8AC3E}">
        <p14:creationId xmlns:p14="http://schemas.microsoft.com/office/powerpoint/2010/main" val="3558109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60</a:t>
            </a:fld>
            <a:endParaRPr lang="tr-TR">
              <a:solidFill>
                <a:prstClr val="black"/>
              </a:solidFill>
            </a:endParaRPr>
          </a:p>
        </p:txBody>
      </p:sp>
    </p:spTree>
    <p:extLst>
      <p:ext uri="{BB962C8B-B14F-4D97-AF65-F5344CB8AC3E}">
        <p14:creationId xmlns:p14="http://schemas.microsoft.com/office/powerpoint/2010/main" val="3922096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61</a:t>
            </a:fld>
            <a:endParaRPr lang="tr-TR">
              <a:solidFill>
                <a:prstClr val="black"/>
              </a:solidFill>
            </a:endParaRPr>
          </a:p>
        </p:txBody>
      </p:sp>
    </p:spTree>
    <p:extLst>
      <p:ext uri="{BB962C8B-B14F-4D97-AF65-F5344CB8AC3E}">
        <p14:creationId xmlns:p14="http://schemas.microsoft.com/office/powerpoint/2010/main" val="2415731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62</a:t>
            </a:fld>
            <a:endParaRPr lang="tr-TR">
              <a:solidFill>
                <a:prstClr val="black"/>
              </a:solidFill>
            </a:endParaRPr>
          </a:p>
        </p:txBody>
      </p:sp>
    </p:spTree>
    <p:extLst>
      <p:ext uri="{BB962C8B-B14F-4D97-AF65-F5344CB8AC3E}">
        <p14:creationId xmlns:p14="http://schemas.microsoft.com/office/powerpoint/2010/main" val="4064399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63</a:t>
            </a:fld>
            <a:endParaRPr lang="tr-TR">
              <a:solidFill>
                <a:prstClr val="black"/>
              </a:solidFill>
            </a:endParaRPr>
          </a:p>
        </p:txBody>
      </p:sp>
    </p:spTree>
    <p:extLst>
      <p:ext uri="{BB962C8B-B14F-4D97-AF65-F5344CB8AC3E}">
        <p14:creationId xmlns:p14="http://schemas.microsoft.com/office/powerpoint/2010/main" val="14926103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64</a:t>
            </a:fld>
            <a:endParaRPr lang="tr-TR">
              <a:solidFill>
                <a:prstClr val="black"/>
              </a:solidFill>
            </a:endParaRPr>
          </a:p>
        </p:txBody>
      </p:sp>
    </p:spTree>
    <p:extLst>
      <p:ext uri="{BB962C8B-B14F-4D97-AF65-F5344CB8AC3E}">
        <p14:creationId xmlns:p14="http://schemas.microsoft.com/office/powerpoint/2010/main" val="18533030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3E33C12-9E59-41BD-9408-997C546B3CB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21160199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66</a:t>
            </a:fld>
            <a:endParaRPr lang="tr-TR"/>
          </a:p>
        </p:txBody>
      </p:sp>
    </p:spTree>
    <p:extLst>
      <p:ext uri="{BB962C8B-B14F-4D97-AF65-F5344CB8AC3E}">
        <p14:creationId xmlns:p14="http://schemas.microsoft.com/office/powerpoint/2010/main" val="351152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7</a:t>
            </a:fld>
            <a:endParaRPr lang="tr-TR"/>
          </a:p>
        </p:txBody>
      </p:sp>
    </p:spTree>
    <p:extLst>
      <p:ext uri="{BB962C8B-B14F-4D97-AF65-F5344CB8AC3E}">
        <p14:creationId xmlns:p14="http://schemas.microsoft.com/office/powerpoint/2010/main" val="56006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8</a:t>
            </a:fld>
            <a:endParaRPr lang="tr-TR"/>
          </a:p>
        </p:txBody>
      </p:sp>
    </p:spTree>
    <p:extLst>
      <p:ext uri="{BB962C8B-B14F-4D97-AF65-F5344CB8AC3E}">
        <p14:creationId xmlns:p14="http://schemas.microsoft.com/office/powerpoint/2010/main" val="252313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t>9</a:t>
            </a:fld>
            <a:endParaRPr lang="tr-TR"/>
          </a:p>
        </p:txBody>
      </p:sp>
    </p:spTree>
    <p:extLst>
      <p:ext uri="{BB962C8B-B14F-4D97-AF65-F5344CB8AC3E}">
        <p14:creationId xmlns:p14="http://schemas.microsoft.com/office/powerpoint/2010/main" val="72708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36A966-AF1A-4C4B-8F2D-86C8FF176265}"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699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BBE277-20B7-470F-A08F-08C60D74F056}"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37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EF0D40-633F-4C5E-9C37-EA4CF783CA0C}" type="datetimeFigureOut">
              <a:rPr lang="tr-TR" smtClean="0"/>
              <a:t>07.03.2016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A1CF606-CE5B-4047-BCF8-37C2C0B3DF48}" type="slidenum">
              <a:rPr lang="tr-TR" smtClean="0"/>
              <a:t>‹#›</a:t>
            </a:fld>
            <a:endParaRPr lang="tr-TR"/>
          </a:p>
        </p:txBody>
      </p:sp>
    </p:spTree>
    <p:extLst>
      <p:ext uri="{BB962C8B-B14F-4D97-AF65-F5344CB8AC3E}">
        <p14:creationId xmlns:p14="http://schemas.microsoft.com/office/powerpoint/2010/main" val="193861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9E5D10-A91D-43D5-9C29-1A9DAEC7EBFC}" type="datetime1">
              <a:rPr lang="tr-TR" smtClean="0">
                <a:solidFill>
                  <a:prstClr val="black">
                    <a:tint val="75000"/>
                  </a:prstClr>
                </a:solidFill>
              </a:rPr>
              <a:pPr/>
              <a:t>07.03.2016</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12295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3167-D022-4C3E-939B-309F6D4EE97A}" type="datetimeFigureOut">
              <a:rPr lang="tr-TR" smtClean="0">
                <a:solidFill>
                  <a:prstClr val="black">
                    <a:tint val="75000"/>
                  </a:prstClr>
                </a:solidFill>
              </a:rPr>
              <a:pPr/>
              <a:t>07.03.2016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67E1-B28D-4467-BD25-6155E37735BD}"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81" r:id="rId1"/>
    <p:sldLayoutId id="2147483714" r:id="rId2"/>
    <p:sldLayoutId id="214748371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475DF-60E3-46C0-8EFA-A27B55F696F7}" type="datetime1">
              <a:rPr lang="tr-TR" smtClean="0">
                <a:solidFill>
                  <a:prstClr val="black">
                    <a:tint val="75000"/>
                  </a:prstClr>
                </a:solidFill>
              </a:rPr>
              <a:pPr/>
              <a:t>07.03.2016</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0331-D63D-4708-9CCC-27EC16DE7617}"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7918184"/>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milliyet.com.tr/index/Amerika/default.ht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9.gi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9.gif"/></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07975" y="476672"/>
            <a:ext cx="8208912" cy="5832648"/>
          </a:xfrm>
        </p:spPr>
        <p:txBody>
          <a:bodyPr>
            <a:normAutofit/>
          </a:bodyPr>
          <a:lstStyle/>
          <a:p>
            <a:r>
              <a:rPr lang="tr-TR" dirty="0" smtClean="0"/>
              <a:t>Bitlis lisesi Medya Okur Yazarlığı</a:t>
            </a:r>
            <a:br>
              <a:rPr lang="tr-TR" dirty="0" smtClean="0"/>
            </a:br>
            <a:r>
              <a:rPr lang="tr-TR" dirty="0"/>
              <a:t/>
            </a:r>
            <a:br>
              <a:rPr lang="tr-TR" dirty="0"/>
            </a:br>
            <a:r>
              <a:rPr lang="tr-TR" dirty="0" smtClean="0"/>
              <a:t/>
            </a:r>
            <a:br>
              <a:rPr lang="tr-TR" dirty="0" smtClean="0"/>
            </a:br>
            <a:r>
              <a:rPr lang="tr-TR" dirty="0"/>
              <a:t/>
            </a:r>
            <a:br>
              <a:rPr lang="tr-TR" dirty="0"/>
            </a:br>
            <a:endParaRPr lang="tr-TR" b="1" dirty="0">
              <a:effectLst>
                <a:outerShdw blurRad="38100" dist="38100" dir="2700000" algn="tl">
                  <a:srgbClr val="000000">
                    <a:alpha val="43137"/>
                  </a:srgbClr>
                </a:outerShdw>
              </a:effectLst>
            </a:endParaRPr>
          </a:p>
        </p:txBody>
      </p:sp>
      <p:sp>
        <p:nvSpPr>
          <p:cNvPr id="5" name="AutoShape 7" descr="data:image/jpeg;base64,/9j/4AAQSkZJRgABAQAAAQABAAD/2wCEAAkGBhQSERUUExQVFRQWGBoXFxgYFxodHBgYGhccFxgcGh0cHCYfHxwkGRgXHy8gIycpLCwsGB4xNTAqNSYrLCkBCQoKDgwOGQ8PGiwfHyUtKSosLCwsLy8pLCwsLCwsKSwsLCksKSwsLCwpLCksLCwpKiwpLCksLCwsKSwsLCksLP/AABEIALIBGwMBIgACEQEDEQH/xAAbAAACAwEBAQAAAAAAAAAAAAAAAQQFBgIDB//EAD8QAAEDAgMFBgQEBQMDBQAAAAEAAhEDIQQxQQUSUWHwBhNxgZGhIrHB0TJC4fEUIzNSYgdykhWCshZDU6LC/8QAGQEBAQEBAQEAAAAAAAAAAAAAAAECBAMF/8QAKhEAAgICAgEDAwMFAAAAAAAAAAECEQMSITFBBCJREzJhcYGRQsHR8PH/2gAMAwEAAhEDEQA/APpHXshCI6z9V1HoGuiYGXXlCQKB14IA+yCEA9T6pOfCAYRHXnCjO2jTGb2DxcBrbPzXH/V6Mx3tP/m37pQJqUe/XFcU67XXa4O8CD8ib2XZ8utUAEdcbJ9deqRT669kAiPBMJKl7Qbddh3Ma1rSXyfiJi0WBGsGbolfBey6669Ez16LO7M7VmrVFN1PdkTIdJBHG3NaFGqDVBHQXBrt3t3eG9/bvCc84zXp6aLCdotjvZVc/cL2PdvAtza4nI8r58FUk+wlZuWVAciD4QYXRHhZZvsrsipTLnvtvRLRyy8cytJPgow6FCaEBQB17oASTnr6IAjryKEp665p9cYQC9E468+CAUh14IBhCAhAA69Efqfkj0+6Ovl+qAEddXR1+6JQBHXlwSMdBNMHkPf7IDlHNPrX1VTt7bf8O0O3C4E3OQb4+OmmaqVk7LUnUKuqbcpB+7vXmMjAP+4CPdeeA26ys1haf6gcW6H4SN75r55tfbL6OIdSLJImDOhvvH/H9eCLXyxx5L3tPtvEYd43assfJa0tbIIzGWUHNZvE9tquIJaXwG2IbabZnztGSvBsbvaHe4gl9Wo3+SzIiLB7v7WA5DU+a+dVsGaZM2cJDr3BBId911Y9X46OjFT8Glw4BIMSbHLME39vktJhxhyBJ3TwIMyvn+B2k5rgCbERvRcK6wm3Wio2A90HhJJ018dF6ZIp8o1OF8o2b+zbc2mDxGa7ZiMVQu1/etGj7/8A2z+fgrXBVJaCNYN5HsvaFyX8nPZ47N7U06h3XjuqnB2RP+LsvIwVdde8rO47Y7Kgu3NQsNtGthCA6alEf8mDkdRyPlwUq+hV9GvHvko20NnMrs3HiRpxB0gi4K6wmNZVYHscHNOX2OoPJSB6rJCt2VsOnQHw3PE3J8easSfReWLxrKbd57g0c9eQGZPgqHE9p3uMUGQL/E72tkPNWmypNmkPWXWai1dpUmmHVKY8XCeCzJwNWrepUceU29LD2XvS7PMGYVpF1XyXQ25h/wD5qf8AyjT9VKoYtlQfA9ruO6QVn/8AoVPgo9bs63MWPFKRaiaw+qc9aLJU8TiaGR71g/K4mY5HPLjKvNl7ep17Xa/Vhz8RxHMeazRlxosUdaIRKhBBOfXry0T8vn6qn272gGGLRuFxcCc4sDpbO6oLfMW66KOvppzVRsftE3EOc0NLS3iZkeit+vooAlAN4PXmgoJQEPaOP7poMSSYAtnmVBp9o7Q6mQ4REG3v9lYbRwIrM3TY5gjQgfuqE4asHd2WwR+cZRxH2VCLzZ20xVBIBBaYIPr55qYeX0ULZmzhSBvJNyVNBuoA6+qRPiuhxhIz4eiAX6/JeGMohzTvZRcHLzXuqTtWXCgd24B+OM9zUADy8pVSt0RKymbiadF5dRe1wa15bSNs4cRTMaluWXCMlm8ZtCnicUKzw40DAjk2d1rjoHHPgqfa/aICwiCdeuMKtpVvhtXfSdwEwb2yz8wmWOjUY8jJDWkj6JtjbvcGiXEF9Z4BIiAwDJvAAFsRoFSdttkNA79oMuIDhxnI63yFln6+NBZS7x4e1jpIaN0i2gsIItAsDcRdWu0O2PehjBSIa2owkuM/hdMQsazknw0TSbT8Ers72RJaDVAuBa8+eWmi1+z9g0qY+FoHh4+6y+N7ew406DQXZbxyniAM/VWVBz6eH+JxNSoZe7WTf2AjqVqGTeWqdhT2dXZqWEN8l6yvmp2mQ/cvx3mzPz6lbDYO1DUBBzaYJjXMH0K9543Hk9ZQcS6PXpqua9EOFx10F0n17/qvIyZ99KphHmpRu0/jYcnD6HmrKt2ta5gFEFz3aEWaeY1dOg/eZUpyPJRMPhhSnuhFRxO9Uj+m3KGf5HjporaLaIJ2Y9z5rOLqp/JN28naN/2i/IKzw+EDQvSjh2tED1553Xp14pbYbsOrI690dZIChB9deqJS69kyOoQonNmx68FUbU2RPxs+F7TIIzBVxKCEKnR57A2z3zYdaqyzh8iOR/RVfabaWJo1gWE92QIgAiYuHWznXJeG0AcPWbXbkLPHFpN/TPyWtaQ9oNiDcWBsnRJKuUQOz2IqvpA1vxTY5SL34fsvXa+yGYhm4+ZFwRmDxHopoFk+vBZMlfsjYrKDYbcnM8VYA9cP0RHUaZo64IBF0DSOvumDdVW38C6owFty0n4f7gc40m3zVbsbAvNRrgC0NteZOkHkqDTg+/p4Ijr0680h1b0TGigA9deaaQHX3QR17IAnr7ojn7hE8fsjy9kAlxUpggg3C769kFUhhe2+wqZdRG60lznX3RNgMz/3LDbZ2V3dciABFrCPT9V9M7Z/jw5/yeP/AAKwONp1cRXqbgLg0kZ6Ntb7BdOFK0z2w/cUrqtOkfjEHTgU8M7fYXE6yBlAFx55nzSfggHte+7RfdjhxGefH2W9obcwRwgp7oFI0styDvbvID4wQb8fFernTp9HtKdP8GT7J7Pphzn729UbnvacIiZ8dOAWqdi+9O6SGtacgbkxOegusLgGvp1WvpEEnNpESNRmdBKt6VNzCXA/jAJ5zPuCpjx44+BDFD4Lbauz91neUo32mSC7NrjGZ4WPqrrsvhw1klwLiZcRxP7CPBVGyttneDSBvQAJJ3f3VpitpMkAlhvLj8IiNB5/VbzQ2VpjLC+TTgprxw7gWzy+i9vVcJyBKAEIChQ66+6D7o/RBKAE0imevVAIICfqkhRoPuiycoCHtKgHsI5J9kMTvUN050yWeht7QpFXIqt7KmK1dukg+0fRPBf6TTI6+6OvYoWTAdc0I69kW68UAFEQeCAhAEJpQj9Tn4IA0uhBR1kgHC5Mc/T9U+vZG9yPXmgECgdckQiddeiqQz/bOlNBj/7HtPkfhPuQs5i9lUxT75rjTgSS3hrI1W82hhRWpPpn8zS3WxOR8isTs+rLRTqWLXbrp/KRIMTkdOUr0jclSKr8Hz/E4iZdf4jFxBk8tL3XVbdEQfh84EzcjgLT7rbdo6mGeNxzA65ALYBEXEa5/NYzEbVDHEbu6TxaSH3zBF7jTQhZ9ReOKi+f7f6i5W4xSJB2e+lumWuJDX03g/macjP9wMWspFXGtL90SGvZvt9YcI5FVrMax5Ab8LhJLRvQJETBAi50CjYmm9zi+IAa4uEgfE4Q4jWCADyK41LJT1s8E5862e+0Nu92AKbRUePxEh0NItAjM56qBh+0lcVJLWuH9sW8jn7rTU9mYU02/ASSJAk6jOZUnZ/Yai/dJBvpvHLP5fRen1suSWql/Bv6uSbqzSdkO0H8RT/plm7bMETGQjOPBaX0WIx+PGHfSw9ACnUdPxPILGNHIRvE34arx2J2lxBxrqL6ofTZO98DRLrZReJvnouz6Mor3M9vpyS5N9P34oPVlhdv7RdicaMKHEUKTQ6qGkjfcYhpIvFwI/3co88FiKmGqOwmGcST/Me6oS5tBpiwFpOVjxErOg1N97oWH2ztXG4Ror96K9MEB7X0mMibWLLxNuVs1f4rtQxmDOLAJbughuRJdAaD5m58VNX4Gpcz1w/RErCYja2N7gVxiGhziw922k3caHuDQN4guJG8DM/dXW3e14w7WBrTUr1DFOnxvEuOg+fkSLq+kNTRJSsnhf454JdiQ1+jG0WGm3gCXDeOcSD6rywXbKs+lTZusdiqhfxDGMY4tL3QZi0QMyprfTGvwbGU18+b2gxbsY6h/EfC1suc2iyxgGAHTaSBc8VfYF+KZiP5tU1KO5b4GNO+TqGibAe6ONeStUaGqYHV1WdmL1qzuYHmBP1UHtj2kOGaynTANasYaDk0auPHO3nwUTsOcS2oXuqCpReDI3YdvTAIgRFsidQmvtsV7Tfz11z+Sccll9qdpKr6j6OEDJp2q1niWsdE92wAjef4kAarO7E25jMWx76WJqNcww3vGUS15iSIawFo/DeTmpo6szrxZ9KBVR2k7S08FRFWo17mlwaA0XkgnUiMj7Ks7HdsnYrfpV2iniKRIeBk6+6SBoQcx6Zqq7dbWxNPF0aFKuQ2tct7ph3Gghsy4Ek2edNFVD3Uwo80zdYbEtqMa4ZOAIkQRIm48F6rEUttV6bm4Wi5rqu53lWtVbZrS4hoDGQC45R6qu2X20rs2mcPWrd5Suwfy2sG/uh0wL5gtzOaKDYUWz6PPXWqhba2w3C0H13guawCQ0STJA4ga6qh7RbSq1cQ3C0KrqQFPva1Rn4rmKbGk5E3J5LP9pdo4zB0KLG4p73VH7g36dMlwzkuIJtLRCRhbRVG6N/sfarMTRZWYCGvaCAbEcj6KW+qAJJAABJJygC5lZ3YXe0sPUdvOr1A1zmy1rZIaSGgMGU+d1jsZtjH1MM6q/EsbTcP5lOpRDCwzk2AXG4teTZFHZkSs+l09q0XCRVpkZfiH1KlDy9D918h7PYHFV6n8wboe0flGXHjPjxX1bDYUtY1tzAAmSszSTpCSS6PfrTggon6/JChgCsZ2o2d3dcVI+CtZ/J4GfmB7LZzzUbaOAbWpOpuycPMHQjwKsXTB8z2x2Se+H0nc4dceuagUdmvECoZdHxRbUiBwgRn6rYbKxLmOdRq/ibbxGhHIgyqrFP36zt1uRzGkeFvMrow47yW+eD3wK52ytZg6R/G4W/u/F94+y6w+HD2F0ANm0DMC0xz+QC5r7LNWsw1Tu0wbumDHjp6rx2JtDfNSnTB7tpLQScwDAvAzC69lvo0dey21PTs3scueS4iRbd4AaRotXXx7aDmhzXRqd22U245LJ4inVpOJZnMtO8DHAEgkwVaY7FGvQbcMeJJ3tIEOA53C+VLFLBxDvwfNnjeL7Tna2Mw28yq4N32gmIki179ZrP9mcA+p3lc1KlOS55LCBYSSZIPP0U3/wBJ1CXAVQab8zuy4DMgHK/H9VqqHZofwz6IPdh7dwEXIGuepAPquqWbaKX6Hu8lpIzf+n2HNRz6riSaj5JNyQOJ1u4+ifY9/eYzFF34jVJM8N50fZXvZfYL8K4tLy5gBAG6BmZmRfjZeO1uybm4k4nDVDSe67rBzXE5yOeqw5JuX5I2m2Sf9QsSGYB7dahaxo1JLgT7An0XhsjYHeYA4epaWgTwcPiBHg4LqnsF9Wq2pXqOq1G/gloYxnNrRrzJVRh8fX2biHUnRWbXdNOam6QcryCBmB5IuVUX+QuqR12Px9TD134GuJgSx3LOByIMjhBCjBm/tesD/wC2N1nIQ1tvIn/krbAbGqVMS7EVi11V0ABk7rGDQE3Jtn48VI7QdlS+u3EUahp1gBMAEOAgXaY5Dmmyt/oLVsl7T7S08EWMfSqneMNc0MIcYEgS8OzMXAUDGbOeMYzEgBtI0t2o0/iZcuP4ZHDI8Vncb3tfaDGVane9yN4wwNDSYMACbzuzPDktntTZNSphxTZVNJpBD4YHFwOgJI3dQdbqNKNIOlwYns1g34mrWrh72F7zG4QLfi1Bylo8luezGHNKkKL3B7qf4ryZc4uJMmbk6rObP7L4nD2o4hzAMgabXAz48VMGy6tDvsSa0V60De7tt92LNZMRAu4pNp+RJp+Sh7R4g19p1AL900Um/wC7I+7n+i+obHoso0qVIlocR8IJAJjOAbmNYXzPY/ZPEPearKzmy4u3yxri52ZMHnPutRT2LiKlejVxFYVHUN7c3aQZd1iXEG+lgEnq/InXyUuy9sClgcW14La9E1A8EZ1KryGunW5H/FW/+mmz9zDsJESC4z/kZB/4wpfazsk7FNg1i1tjuNpgy4A3JkE62UJvZfEPp91UxD+7IgspMazeGUF0kxbJG01+9kbTRV9m6nfbUxOIp/03PLGnR1xceTQf+4LvEP8A4nbVU5ig0Ux4j4THm561GE7OGlR3aDxQIjdO4H7o1sTBJ4lVOwOyVTDYk1O8NRr3b1TeYN5zpJneBtdxOSbJ2/2Q2XLLjGdn2Mr/AMXLgRS3XiRu7rPimOIA46L57tXAv/g6WNAioKxru5Cq+W+Q3afqtXj8Nj6jamHrVaRovdeo1rhU7qZ3A0ANvlN4vmr9uwm1MM+i4Qx7NwDgAIbHhb0CilrXn/AT1M/2MqfxD62Ij+rUAE/2U2BrfC+8oXbGr321sPRF20Gb5j+4/F8hTWg7Ndnn4bD9214bUa2A/d3gHZk7pidbFVNLshVZiziDWNRzz/MLqYG8JbIEH4cmjKyKStv+CJq2zXfxNPD4c1KhDGNEucf01OQHErI4bCux1YV6rC2kDvYei4ZzlVq8yMm5D5zu2HZqrijTPfFtNgBFMMBl+e84kwbGBItfiq2j2dxtM7zMbWnOHtDm+YJj2UVJd8hUl2bTZ9JjSWgtNQQXgEbzZyJGY81OI5n1WT2FseqzEVK9R2/VqhrXkM3AGtEAASeAkzotXbj81h14MOglBQjKUIBt7oCJ0TB/RAUXabYpqtFWl/Wp5f5tz3T9J+qyuDMsJERcuBtB1nz4hfRiFke1uwYLq9IEz/VYPzDVwHHiNfn6QyOPRqMnHoosRX3mGYIIgXnrh6rzr0xhx/LA+Kx9/tPmvHGYijuCCWfmAAMSvGvW3RNVrg0jdE6Tb8OYtNyuqHqFlVLv5Xg6oZlkVLssdl7N71j6tV7qYpmzWgR+GSXTMgg21sVSY/aIL3gEXbMRkZaCeVx6FelNxcws7wkjMGzi3n/cI4qj2gyDbIAxymbfNfJ9RN/a+/P5PnZpPp9m62CWNod4aphxJsBHw/DaxOmircP/AKjltQte0FoJEtOgOcHP2VJvuewNBj+2IESZd7yfNT9m9kXGDvxxgXnrivSbekfpxr/huV6x0RvNk7cp12zTdNuBEeqsiqrYuyxRbAJ58zxKtgtxuuTauuQVBtns939Zr3vc4MINNkANa4AXNpcbamyvyEEcVu66NHjhqO60DrJU+3uzYrVGVmvqU6rBuhzHQY4XBGp9Vfb3NNE66CdGd2P2ZbSkwbneeXHec917uPj81oTYZqPisc2nmYPDXqOKpjjqtc7tIGDr+X9U75Zqr5ZZ43bTKQn8R0B/CPHU+A9VX4XZtXF1O8qzu8Daw0A0by6Nls3sw1p3qp33c9PAadXV8KegUv4MuSXRxQoBrd0Wjhqo+M2mykYcTOcC8DK6lnRUm3MG7fFVg3hEObrbUDw05KGSb/1ujug7+fI8dbfNTWVA4BwgtNx7ZFZKlFQxSbM58B+q0my8GaVMNPD90BLNkkcpTUBn6m9VqP8Ajc0tcQIMQNLDyPmvQVK1gaoaRwAy0LrQCffOFM2lsvfO+w7tQa6OHB33UOngqlZ/82WNaIgHPibceOdlQTtkYt1Rh3rlpLZGuoPj4cFOB6yXnh6DWN3WiAvX3UBjtt08RTxBLTULXn4C0mB/if7Y48PRaTZTagpNFUy+Lnj1xUsttByTnn6qt2WwCW9ynrxXQ8VyRy+X1ChA69kICfUfZUgifFPropDRA69UAfZKo2RF09OrRCI6GSA+Y7b7MnD4gVwC6k0yWwSW8SANRmPBc7fbDW53IidR+LW40X0La1AvpkASSNeE3GWawm3Hve5zG0t5wu6M+IGkW+a6PS644yR7+najaMxj8P3jW5BzYAmRY8I0XGK2M5oaXEEn8JuZ/YrTbKpUSzeqFsjMO0OtvEZKqxeMp998DHgf7bDnEW8lx5FCea8j7Oeek8tzfB1QwopsaahiYbfwMqywRJgsdujleeXD6Kt2hhmANe1hqwZNMudBt58ZtwUzZ1dxpf03U2/2gzujgbT6L7Cq9GuKPpcXrXBsNjYkuYN4kmM1ZArFbO2q2ixz94uE/CJtFpA5gT6LWYPGCo0ObcEAgxmF8ttbOPk+ffLRJTSHXkumsmZIAF3OP5QMyVSgxk2GUSZMADUk6DmVTbS7QgHcoDecbb8XPHcGg/yN/BR9pbUfiXdzQBFMETa7v8n/AEZp7q82PsFtESbv1JzmyF67KvZ3ZkvO9XM3/Dp+p8VpaGHawQ0RHBevXI2/RBtxUbsy232HXsj7oPVlQ9oXVGuDgXBkZt/KeJjQ8UBfT0EKh2HWqvfvEucyNb30PJX3rn0fBAedPDtBkNAJzIEeq7COvmnrf9/D1UAHzT661Wdd2iqBzhutgEi8gtIOvH2VnsnHmqySN0yfDPMKgnICOvBHVlACP1664I9ftyXDazS6A4TwkSMsx1mgO058Vzy14fb0T69skA0p5BEJiePy+yA5CPmmfFIqkA+nXFCITE/pxQC6690/dJBCARaFGq4Zol0DiTbTX0UsKNj6W+xzeIP6IDGba2MK1QvphrKlrHJ/DejXn81W4Sq0l1J7O7qQQQQBflxCtcSNx5eG1DUy3YcQRHHK/FVlHs3Wqlz6pNIfiaGwTMcfSy9fURhFJw5+TeWKSTiVmAxJYHEgj4ojgZg3yEmBP3UvCVajiJMCoXA8t0dZqvrbQfR/qN3musZEB/gT+Zd0trt3XOBya/xndIBPMiAeYXPL1cuKdGH6iXHJT4/Fmo7dGRyHn+3qvo/ZOlu0Wg2tbwWO7MdnjUIeZ3QbcSdfJfScHh9wWsvHBGVucvJ5Yk7cmSGMJIA9/e+g5qg2xtJ2IeKFC7AZJj8ZFt88hk0eak7e2oWM7pl3vgOjgcmjxzPKBxU7s7sXumbzrvdcny+i6ujo6JOyNjsoNAAvqSL5X8VYgohBPP55qGQHp1+6OuXJAShCAh7ZF7jmn5o6z9dFCnLGAZC3JdIhAQgBA669ETz61QhSDjNj06hDnNhwzPHx4+al06QaIFvBdx4p+f6oBFMZ8QkghAcvbYgWMQDziyymHw4dLXHdqNPHLmD9VrQoe0NlsrZ2cJhwMH5exVBnmCXju94uDh8WXjPjey1gyE2OvXio+CwDabYCkwoUEGnOnsndLcGqEFKEeqJ9FSAAhBbEIAQB9uvmhHQTievogFHijr6pAJz0UB4vwoUDb2ObhqD6kfhFhxJMAepzVr8utfNUHbXZVTEYfu6ebi2ST+UGT8h6rMrSdEfR8zwbn46uDVO8SbDRoF7AeitdqdiKlOH05fT/ADNiXAcv7hY876rR9leyP8OS513HhkANBK2LaYy8vdeGPFx7zzhDj3GQ7O4imWAN0tCuMViQxs+iW1uzDKsvpnu6vEZE/wCQ6Kz2MZXkUXsIcTG+JLSNSDxjSxXWqOhUTez2C7+qaz8gfhnU6n6futd1Cj4DCCkxrQItHtZSeh+6y3ZluxR1xT69x+6Rb15JjzQgddeuaIR17fsgi3VkKCEkyoQSrtuU6m6DTLrGXBtjGhHGDorIddeaW780KVmxe9MuqFxBiA7PW/LwVp116I9eronrrzQAB4oCCMikAgGhHXgmPfrRAKEdfLrySAT6ugCEAIn061Q5qAEra/L9U4SL44IARkievJEqkADx6KJQfBMFAI9ddZIIR9uvdCACjr7oCc9eaAUeaUJyg+HigE0BNMnry0QSoBeRQWjX5dc0RyTB6GaoEiPNH6JoA9UWSjkmT15qFAJAck0o5KkCUyNET190fdQoFHqieuuSMkACEJz115JT115oBQnPXXNEckA9eaACgo4ddaIlABQD190BE/VAEIA8USjyQB115IJ8PU/REp3QHk51h5r1Iz8E0IQ8Q7LxXQN+uKEKgKZsf+35BN2fkhCgOQbevzQ51+uKEKg9HixXmDcIQoBTY+fyXq3/APR+qEIEcvzPWi5DrBCEB00/EPL5JnLzQhAcg5+CYPzH/kEIQDpXDeuC4ec0IQp0TfrghpvGl0IQg3ZBcg5+SSEAONuuBXqPp900IU8S63mPmupuhCAKZz8Pqm/MeCEIDkGx8UOPXm1CEB6EZ+H0C8py60QhAMFeNSqQcz68k0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9" descr="data:image/jpeg;base64,/9j/4AAQSkZJRgABAQAAAQABAAD/2wCEAAkGBhQSERUUExQVFRQWGBoXFxgYFxodHBgYGhccFxgcGh0cHCYfHxwkGRgXHy8gIycpLCwsGB4xNTAqNSYrLCkBCQoKDgwOGQ8PGiwfHyUtKSosLCwsLy8pLCwsLCwsKSwsLCksKSwsLCwpLCksLCwpKiwpLCksLCwsKSwsLCksLP/AABEIALIBGwMBIgACEQEDEQH/xAAbAAACAwEBAQAAAAAAAAAAAAAAAQQFBgIDB//EAD8QAAEDAgMFBgQEBQMDBQAAAAEAAhEDIQQxQQUSUWHwBhNxgZGhIrHB0TJC4fEUIzNSYgdykhWCshZDU6LC/8QAGQEBAQEBAQEAAAAAAAAAAAAAAAECBAMF/8QAKhEAAgICAgEDAwMFAAAAAAAAAAECEQMSITFBBCJREzJhcYGRQsHR8PH/2gAMAwEAAhEDEQA/APpHXshCI6z9V1HoGuiYGXXlCQKB14IA+yCEA9T6pOfCAYRHXnCjO2jTGb2DxcBrbPzXH/V6Mx3tP/m37pQJqUe/XFcU67XXa4O8CD8ib2XZ8utUAEdcbJ9deqRT669kAiPBMJKl7Qbddh3Ma1rSXyfiJi0WBGsGbolfBey6669Ez16LO7M7VmrVFN1PdkTIdJBHG3NaFGqDVBHQXBrt3t3eG9/bvCc84zXp6aLCdotjvZVc/cL2PdvAtza4nI8r58FUk+wlZuWVAciD4QYXRHhZZvsrsipTLnvtvRLRyy8cytJPgow6FCaEBQB17oASTnr6IAjryKEp665p9cYQC9E468+CAUh14IBhCAhAA69Efqfkj0+6Ovl+qAEddXR1+6JQBHXlwSMdBNMHkPf7IDlHNPrX1VTt7bf8O0O3C4E3OQb4+OmmaqVk7LUnUKuqbcpB+7vXmMjAP+4CPdeeA26ys1haf6gcW6H4SN75r55tfbL6OIdSLJImDOhvvH/H9eCLXyxx5L3tPtvEYd43assfJa0tbIIzGWUHNZvE9tquIJaXwG2IbabZnztGSvBsbvaHe4gl9Wo3+SzIiLB7v7WA5DU+a+dVsGaZM2cJDr3BBId911Y9X46OjFT8Glw4BIMSbHLME39vktJhxhyBJ3TwIMyvn+B2k5rgCbERvRcK6wm3Wio2A90HhJJ018dF6ZIp8o1OF8o2b+zbc2mDxGa7ZiMVQu1/etGj7/8A2z+fgrXBVJaCNYN5HsvaFyX8nPZ47N7U06h3XjuqnB2RP+LsvIwVdde8rO47Y7Kgu3NQsNtGthCA6alEf8mDkdRyPlwUq+hV9GvHvko20NnMrs3HiRpxB0gi4K6wmNZVYHscHNOX2OoPJSB6rJCt2VsOnQHw3PE3J8easSfReWLxrKbd57g0c9eQGZPgqHE9p3uMUGQL/E72tkPNWmypNmkPWXWai1dpUmmHVKY8XCeCzJwNWrepUceU29LD2XvS7PMGYVpF1XyXQ25h/wD5qf8AyjT9VKoYtlQfA9ruO6QVn/8AoVPgo9bs63MWPFKRaiaw+qc9aLJU8TiaGR71g/K4mY5HPLjKvNl7ep17Xa/Vhz8RxHMeazRlxosUdaIRKhBBOfXry0T8vn6qn272gGGLRuFxcCc4sDpbO6oLfMW66KOvppzVRsftE3EOc0NLS3iZkeit+vooAlAN4PXmgoJQEPaOP7poMSSYAtnmVBp9o7Q6mQ4REG3v9lYbRwIrM3TY5gjQgfuqE4asHd2WwR+cZRxH2VCLzZ20xVBIBBaYIPr55qYeX0ULZmzhSBvJNyVNBuoA6+qRPiuhxhIz4eiAX6/JeGMohzTvZRcHLzXuqTtWXCgd24B+OM9zUADy8pVSt0RKymbiadF5dRe1wa15bSNs4cRTMaluWXCMlm8ZtCnicUKzw40DAjk2d1rjoHHPgqfa/aICwiCdeuMKtpVvhtXfSdwEwb2yz8wmWOjUY8jJDWkj6JtjbvcGiXEF9Z4BIiAwDJvAAFsRoFSdttkNA79oMuIDhxnI63yFln6+NBZS7x4e1jpIaN0i2gsIItAsDcRdWu0O2PehjBSIa2owkuM/hdMQsazknw0TSbT8Ers72RJaDVAuBa8+eWmi1+z9g0qY+FoHh4+6y+N7ew406DQXZbxyniAM/VWVBz6eH+JxNSoZe7WTf2AjqVqGTeWqdhT2dXZqWEN8l6yvmp2mQ/cvx3mzPz6lbDYO1DUBBzaYJjXMH0K9543Hk9ZQcS6PXpqua9EOFx10F0n17/qvIyZ99KphHmpRu0/jYcnD6HmrKt2ta5gFEFz3aEWaeY1dOg/eZUpyPJRMPhhSnuhFRxO9Uj+m3KGf5HjporaLaIJ2Y9z5rOLqp/JN28naN/2i/IKzw+EDQvSjh2tED1553Xp14pbYbsOrI690dZIChB9deqJS69kyOoQonNmx68FUbU2RPxs+F7TIIzBVxKCEKnR57A2z3zYdaqyzh8iOR/RVfabaWJo1gWE92QIgAiYuHWznXJeG0AcPWbXbkLPHFpN/TPyWtaQ9oNiDcWBsnRJKuUQOz2IqvpA1vxTY5SL34fsvXa+yGYhm4+ZFwRmDxHopoFk+vBZMlfsjYrKDYbcnM8VYA9cP0RHUaZo64IBF0DSOvumDdVW38C6owFty0n4f7gc40m3zVbsbAvNRrgC0NteZOkHkqDTg+/p4Ijr0680h1b0TGigA9deaaQHX3QR17IAnr7ojn7hE8fsjy9kAlxUpggg3C769kFUhhe2+wqZdRG60lznX3RNgMz/3LDbZ2V3dciABFrCPT9V9M7Z/jw5/yeP/AAKwONp1cRXqbgLg0kZ6Ntb7BdOFK0z2w/cUrqtOkfjEHTgU8M7fYXE6yBlAFx55nzSfggHte+7RfdjhxGefH2W9obcwRwgp7oFI0styDvbvID4wQb8fFernTp9HtKdP8GT7J7Pphzn729UbnvacIiZ8dOAWqdi+9O6SGtacgbkxOegusLgGvp1WvpEEnNpESNRmdBKt6VNzCXA/jAJ5zPuCpjx44+BDFD4Lbauz91neUo32mSC7NrjGZ4WPqrrsvhw1klwLiZcRxP7CPBVGyttneDSBvQAJJ3f3VpitpMkAlhvLj8IiNB5/VbzQ2VpjLC+TTgprxw7gWzy+i9vVcJyBKAEIChQ66+6D7o/RBKAE0imevVAIICfqkhRoPuiycoCHtKgHsI5J9kMTvUN050yWeht7QpFXIqt7KmK1dukg+0fRPBf6TTI6+6OvYoWTAdc0I69kW68UAFEQeCAhAEJpQj9Tn4IA0uhBR1kgHC5Mc/T9U+vZG9yPXmgECgdckQiddeiqQz/bOlNBj/7HtPkfhPuQs5i9lUxT75rjTgSS3hrI1W82hhRWpPpn8zS3WxOR8isTs+rLRTqWLXbrp/KRIMTkdOUr0jclSKr8Hz/E4iZdf4jFxBk8tL3XVbdEQfh84EzcjgLT7rbdo6mGeNxzA65ALYBEXEa5/NYzEbVDHEbu6TxaSH3zBF7jTQhZ9ReOKi+f7f6i5W4xSJB2e+lumWuJDX03g/macjP9wMWspFXGtL90SGvZvt9YcI5FVrMax5Ab8LhJLRvQJETBAi50CjYmm9zi+IAa4uEgfE4Q4jWCADyK41LJT1s8E5862e+0Nu92AKbRUePxEh0NItAjM56qBh+0lcVJLWuH9sW8jn7rTU9mYU02/ASSJAk6jOZUnZ/Yai/dJBvpvHLP5fRen1suSWql/Bv6uSbqzSdkO0H8RT/plm7bMETGQjOPBaX0WIx+PGHfSw9ACnUdPxPILGNHIRvE34arx2J2lxBxrqL6ofTZO98DRLrZReJvnouz6Mor3M9vpyS5N9P34oPVlhdv7RdicaMKHEUKTQ6qGkjfcYhpIvFwI/3co88FiKmGqOwmGcST/Me6oS5tBpiwFpOVjxErOg1N97oWH2ztXG4Ror96K9MEB7X0mMibWLLxNuVs1f4rtQxmDOLAJbughuRJdAaD5m58VNX4Gpcz1w/RErCYja2N7gVxiGhziw922k3caHuDQN4guJG8DM/dXW3e14w7WBrTUr1DFOnxvEuOg+fkSLq+kNTRJSsnhf454JdiQ1+jG0WGm3gCXDeOcSD6rywXbKs+lTZusdiqhfxDGMY4tL3QZi0QMyprfTGvwbGU18+b2gxbsY6h/EfC1suc2iyxgGAHTaSBc8VfYF+KZiP5tU1KO5b4GNO+TqGibAe6ONeStUaGqYHV1WdmL1qzuYHmBP1UHtj2kOGaynTANasYaDk0auPHO3nwUTsOcS2oXuqCpReDI3YdvTAIgRFsidQmvtsV7Tfz11z+Sccll9qdpKr6j6OEDJp2q1niWsdE92wAjef4kAarO7E25jMWx76WJqNcww3vGUS15iSIawFo/DeTmpo6szrxZ9KBVR2k7S08FRFWo17mlwaA0XkgnUiMj7Ks7HdsnYrfpV2iniKRIeBk6+6SBoQcx6Zqq7dbWxNPF0aFKuQ2tct7ph3Gghsy4Ek2edNFVD3Uwo80zdYbEtqMa4ZOAIkQRIm48F6rEUttV6bm4Wi5rqu53lWtVbZrS4hoDGQC45R6qu2X20rs2mcPWrd5Suwfy2sG/uh0wL5gtzOaKDYUWz6PPXWqhba2w3C0H13guawCQ0STJA4ga6qh7RbSq1cQ3C0KrqQFPva1Rn4rmKbGk5E3J5LP9pdo4zB0KLG4p73VH7g36dMlwzkuIJtLRCRhbRVG6N/sfarMTRZWYCGvaCAbEcj6KW+qAJJAABJJygC5lZ3YXe0sPUdvOr1A1zmy1rZIaSGgMGU+d1jsZtjH1MM6q/EsbTcP5lOpRDCwzk2AXG4teTZFHZkSs+l09q0XCRVpkZfiH1KlDy9D918h7PYHFV6n8wboe0flGXHjPjxX1bDYUtY1tzAAmSszSTpCSS6PfrTggon6/JChgCsZ2o2d3dcVI+CtZ/J4GfmB7LZzzUbaOAbWpOpuycPMHQjwKsXTB8z2x2Se+H0nc4dceuagUdmvECoZdHxRbUiBwgRn6rYbKxLmOdRq/ibbxGhHIgyqrFP36zt1uRzGkeFvMrow47yW+eD3wK52ytZg6R/G4W/u/F94+y6w+HD2F0ANm0DMC0xz+QC5r7LNWsw1Tu0wbumDHjp6rx2JtDfNSnTB7tpLQScwDAvAzC69lvo0dey21PTs3scueS4iRbd4AaRotXXx7aDmhzXRqd22U245LJ4inVpOJZnMtO8DHAEgkwVaY7FGvQbcMeJJ3tIEOA53C+VLFLBxDvwfNnjeL7Tna2Mw28yq4N32gmIki179ZrP9mcA+p3lc1KlOS55LCBYSSZIPP0U3/wBJ1CXAVQab8zuy4DMgHK/H9VqqHZofwz6IPdh7dwEXIGuepAPquqWbaKX6Hu8lpIzf+n2HNRz6riSaj5JNyQOJ1u4+ifY9/eYzFF34jVJM8N50fZXvZfYL8K4tLy5gBAG6BmZmRfjZeO1uybm4k4nDVDSe67rBzXE5yOeqw5JuX5I2m2Sf9QsSGYB7dahaxo1JLgT7An0XhsjYHeYA4epaWgTwcPiBHg4LqnsF9Wq2pXqOq1G/gloYxnNrRrzJVRh8fX2biHUnRWbXdNOam6QcryCBmB5IuVUX+QuqR12Px9TD134GuJgSx3LOByIMjhBCjBm/tesD/wC2N1nIQ1tvIn/krbAbGqVMS7EVi11V0ABk7rGDQE3Jtn48VI7QdlS+u3EUahp1gBMAEOAgXaY5Dmmyt/oLVsl7T7S08EWMfSqneMNc0MIcYEgS8OzMXAUDGbOeMYzEgBtI0t2o0/iZcuP4ZHDI8Vncb3tfaDGVane9yN4wwNDSYMACbzuzPDktntTZNSphxTZVNJpBD4YHFwOgJI3dQdbqNKNIOlwYns1g34mrWrh72F7zG4QLfi1Bylo8luezGHNKkKL3B7qf4ryZc4uJMmbk6rObP7L4nD2o4hzAMgabXAz48VMGy6tDvsSa0V60De7tt92LNZMRAu4pNp+RJp+Sh7R4g19p1AL900Um/wC7I+7n+i+obHoso0qVIlocR8IJAJjOAbmNYXzPY/ZPEPearKzmy4u3yxri52ZMHnPutRT2LiKlejVxFYVHUN7c3aQZd1iXEG+lgEnq/InXyUuy9sClgcW14La9E1A8EZ1KryGunW5H/FW/+mmz9zDsJESC4z/kZB/4wpfazsk7FNg1i1tjuNpgy4A3JkE62UJvZfEPp91UxD+7IgspMazeGUF0kxbJG01+9kbTRV9m6nfbUxOIp/03PLGnR1xceTQf+4LvEP8A4nbVU5ig0Ux4j4THm561GE7OGlR3aDxQIjdO4H7o1sTBJ4lVOwOyVTDYk1O8NRr3b1TeYN5zpJneBtdxOSbJ2/2Q2XLLjGdn2Mr/AMXLgRS3XiRu7rPimOIA46L57tXAv/g6WNAioKxru5Cq+W+Q3afqtXj8Nj6jamHrVaRovdeo1rhU7qZ3A0ANvlN4vmr9uwm1MM+i4Qx7NwDgAIbHhb0CilrXn/AT1M/2MqfxD62Ij+rUAE/2U2BrfC+8oXbGr321sPRF20Gb5j+4/F8hTWg7Ndnn4bD9214bUa2A/d3gHZk7pidbFVNLshVZiziDWNRzz/MLqYG8JbIEH4cmjKyKStv+CJq2zXfxNPD4c1KhDGNEucf01OQHErI4bCux1YV6rC2kDvYei4ZzlVq8yMm5D5zu2HZqrijTPfFtNgBFMMBl+e84kwbGBItfiq2j2dxtM7zMbWnOHtDm+YJj2UVJd8hUl2bTZ9JjSWgtNQQXgEbzZyJGY81OI5n1WT2FseqzEVK9R2/VqhrXkM3AGtEAASeAkzotXbj81h14MOglBQjKUIBt7oCJ0TB/RAUXabYpqtFWl/Wp5f5tz3T9J+qyuDMsJERcuBtB1nz4hfRiFke1uwYLq9IEz/VYPzDVwHHiNfn6QyOPRqMnHoosRX3mGYIIgXnrh6rzr0xhx/LA+Kx9/tPmvHGYijuCCWfmAAMSvGvW3RNVrg0jdE6Tb8OYtNyuqHqFlVLv5Xg6oZlkVLssdl7N71j6tV7qYpmzWgR+GSXTMgg21sVSY/aIL3gEXbMRkZaCeVx6FelNxcws7wkjMGzi3n/cI4qj2gyDbIAxymbfNfJ9RN/a+/P5PnZpPp9m62CWNod4aphxJsBHw/DaxOmircP/AKjltQte0FoJEtOgOcHP2VJvuewNBj+2IESZd7yfNT9m9kXGDvxxgXnrivSbekfpxr/huV6x0RvNk7cp12zTdNuBEeqsiqrYuyxRbAJ58zxKtgtxuuTauuQVBtns939Zr3vc4MINNkANa4AXNpcbamyvyEEcVu66NHjhqO60DrJU+3uzYrVGVmvqU6rBuhzHQY4XBGp9Vfb3NNE66CdGd2P2ZbSkwbneeXHec917uPj81oTYZqPisc2nmYPDXqOKpjjqtc7tIGDr+X9U75Zqr5ZZ43bTKQn8R0B/CPHU+A9VX4XZtXF1O8qzu8Daw0A0by6Nls3sw1p3qp33c9PAadXV8KegUv4MuSXRxQoBrd0Wjhqo+M2mykYcTOcC8DK6lnRUm3MG7fFVg3hEObrbUDw05KGSb/1ujug7+fI8dbfNTWVA4BwgtNx7ZFZKlFQxSbM58B+q0my8GaVMNPD90BLNkkcpTUBn6m9VqP8Ajc0tcQIMQNLDyPmvQVK1gaoaRwAy0LrQCffOFM2lsvfO+w7tQa6OHB33UOngqlZ/82WNaIgHPibceOdlQTtkYt1Rh3rlpLZGuoPj4cFOB6yXnh6DWN3WiAvX3UBjtt08RTxBLTULXn4C0mB/if7Y48PRaTZTagpNFUy+Lnj1xUsttByTnn6qt2WwCW9ynrxXQ8VyRy+X1ChA69kICfUfZUgifFPropDRA69UAfZKo2RF09OrRCI6GSA+Y7b7MnD4gVwC6k0yWwSW8SANRmPBc7fbDW53IidR+LW40X0La1AvpkASSNeE3GWawm3Hve5zG0t5wu6M+IGkW+a6PS644yR7+najaMxj8P3jW5BzYAmRY8I0XGK2M5oaXEEn8JuZ/YrTbKpUSzeqFsjMO0OtvEZKqxeMp998DHgf7bDnEW8lx5FCea8j7Oeek8tzfB1QwopsaahiYbfwMqywRJgsdujleeXD6Kt2hhmANe1hqwZNMudBt58ZtwUzZ1dxpf03U2/2gzujgbT6L7Cq9GuKPpcXrXBsNjYkuYN4kmM1ZArFbO2q2ixz94uE/CJtFpA5gT6LWYPGCo0ObcEAgxmF8ttbOPk+ffLRJTSHXkumsmZIAF3OP5QMyVSgxk2GUSZMADUk6DmVTbS7QgHcoDecbb8XPHcGg/yN/BR9pbUfiXdzQBFMETa7v8n/AEZp7q82PsFtESbv1JzmyF67KvZ3ZkvO9XM3/Dp+p8VpaGHawQ0RHBevXI2/RBtxUbsy232HXsj7oPVlQ9oXVGuDgXBkZt/KeJjQ8UBfT0EKh2HWqvfvEucyNb30PJX3rn0fBAedPDtBkNAJzIEeq7COvmnrf9/D1UAHzT661Wdd2iqBzhutgEi8gtIOvH2VnsnHmqySN0yfDPMKgnICOvBHVlACP1664I9ftyXDazS6A4TwkSMsx1mgO058Vzy14fb0T69skA0p5BEJiePy+yA5CPmmfFIqkA+nXFCITE/pxQC6690/dJBCARaFGq4Zol0DiTbTX0UsKNj6W+xzeIP6IDGba2MK1QvphrKlrHJ/DejXn81W4Sq0l1J7O7qQQQQBflxCtcSNx5eG1DUy3YcQRHHK/FVlHs3Wqlz6pNIfiaGwTMcfSy9fURhFJw5+TeWKSTiVmAxJYHEgj4ojgZg3yEmBP3UvCVajiJMCoXA8t0dZqvrbQfR/qN3musZEB/gT+Zd0trt3XOBya/xndIBPMiAeYXPL1cuKdGH6iXHJT4/Fmo7dGRyHn+3qvo/ZOlu0Wg2tbwWO7MdnjUIeZ3QbcSdfJfScHh9wWsvHBGVucvJ5Yk7cmSGMJIA9/e+g5qg2xtJ2IeKFC7AZJj8ZFt88hk0eak7e2oWM7pl3vgOjgcmjxzPKBxU7s7sXumbzrvdcny+i6ujo6JOyNjsoNAAvqSL5X8VYgohBPP55qGQHp1+6OuXJAShCAh7ZF7jmn5o6z9dFCnLGAZC3JdIhAQgBA669ETz61QhSDjNj06hDnNhwzPHx4+al06QaIFvBdx4p+f6oBFMZ8QkghAcvbYgWMQDziyymHw4dLXHdqNPHLmD9VrQoe0NlsrZ2cJhwMH5exVBnmCXju94uDh8WXjPjey1gyE2OvXio+CwDabYCkwoUEGnOnsndLcGqEFKEeqJ9FSAAhBbEIAQB9uvmhHQTievogFHijr6pAJz0UB4vwoUDb2ObhqD6kfhFhxJMAepzVr8utfNUHbXZVTEYfu6ebi2ST+UGT8h6rMrSdEfR8zwbn46uDVO8SbDRoF7AeitdqdiKlOH05fT/ADNiXAcv7hY876rR9leyP8OS513HhkANBK2LaYy8vdeGPFx7zzhDj3GQ7O4imWAN0tCuMViQxs+iW1uzDKsvpnu6vEZE/wCQ6Kz2MZXkUXsIcTG+JLSNSDxjSxXWqOhUTez2C7+qaz8gfhnU6n6futd1Cj4DCCkxrQItHtZSeh+6y3ZluxR1xT69x+6Rb15JjzQgddeuaIR17fsgi3VkKCEkyoQSrtuU6m6DTLrGXBtjGhHGDorIddeaW780KVmxe9MuqFxBiA7PW/LwVp116I9eronrrzQAB4oCCMikAgGhHXgmPfrRAKEdfLrySAT6ugCEAIn061Q5qAEra/L9U4SL44IARkievJEqkADx6KJQfBMFAI9ddZIIR9uvdCACjr7oCc9eaAUeaUJyg+HigE0BNMnry0QSoBeRQWjX5dc0RyTB6GaoEiPNH6JoA9UWSjkmT15qFAJAck0o5KkCUyNET190fdQoFHqieuuSMkACEJz115JT115oBQnPXXNEckA9eaACgo4ddaIlABQD190BE/VAEIA8USjyQB115IJ8PU/REp3QHk51h5r1Iz8E0IQ8Q7LxXQN+uKEKgKZsf+35BN2fkhCgOQbevzQ51+uKEKg9HixXmDcIQoBTY+fyXq3/APR+qEIEcvzPWi5DrBCEB00/EPL5JnLzQhAcg5+CYPzH/kEIQDpXDeuC4ec0IQp0TfrghpvGl0IQg3ZBcg5+SSEAONuuBXqPp900IU8S63mPmupuhCAKZz8Pqm/MeCEIDkGx8UOPXm1CEB6EZ+H0C8py60QhAMFeNSqQcz68k0Ig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420888"/>
            <a:ext cx="40481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29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b="1" dirty="0" smtClean="0"/>
              <a:t>"ÇOCUKLAR SANAL DÜNYALARDA ESİR OLUYOR""</a:t>
            </a:r>
            <a:endParaRPr lang="tr-TR" dirty="0"/>
          </a:p>
        </p:txBody>
      </p:sp>
      <p:sp>
        <p:nvSpPr>
          <p:cNvPr id="5" name="İçerik Yer Tutucusu 4"/>
          <p:cNvSpPr>
            <a:spLocks noGrp="1"/>
          </p:cNvSpPr>
          <p:nvPr>
            <p:ph idx="1"/>
          </p:nvPr>
        </p:nvSpPr>
        <p:spPr>
          <a:xfrm>
            <a:off x="251520" y="1484784"/>
            <a:ext cx="8496944" cy="4896544"/>
          </a:xfrm>
        </p:spPr>
        <p:txBody>
          <a:bodyPr>
            <a:normAutofit fontScale="70000" lnSpcReduction="20000"/>
          </a:bodyPr>
          <a:lstStyle/>
          <a:p>
            <a:pPr marL="0" indent="263525">
              <a:buNone/>
            </a:pPr>
            <a:r>
              <a:rPr lang="tr-TR" dirty="0" smtClean="0"/>
              <a:t>İstanbul </a:t>
            </a:r>
            <a:r>
              <a:rPr lang="tr-TR" dirty="0"/>
              <a:t>Üniversitesi İletişim Fakültesi Öğretim Üyesi </a:t>
            </a:r>
            <a:r>
              <a:rPr lang="tr-TR" dirty="0" err="1"/>
              <a:t>Doç.Dr</a:t>
            </a:r>
            <a:r>
              <a:rPr lang="tr-TR" dirty="0"/>
              <a:t>. Nilüfer </a:t>
            </a:r>
            <a:r>
              <a:rPr lang="tr-TR" dirty="0" err="1"/>
              <a:t>Pembecioğlu</a:t>
            </a:r>
            <a:r>
              <a:rPr lang="tr-TR" dirty="0"/>
              <a:t>, medyanın çocukları esir aldığını ve onları gerçek dünyadan uzaklaştırdığını ileri sürdü. </a:t>
            </a:r>
            <a:r>
              <a:rPr lang="tr-TR" dirty="0" err="1"/>
              <a:t>Doç.Dr</a:t>
            </a:r>
            <a:r>
              <a:rPr lang="tr-TR" dirty="0"/>
              <a:t>. </a:t>
            </a:r>
            <a:r>
              <a:rPr lang="tr-TR" dirty="0" err="1"/>
              <a:t>Pembecioğlu</a:t>
            </a:r>
            <a:r>
              <a:rPr lang="tr-TR" dirty="0"/>
              <a:t>, otomatikleşmiş bir iletişim ortamında yaşadığımıza dikkati çekerek</a:t>
            </a:r>
            <a:r>
              <a:rPr lang="tr-TR" dirty="0" smtClean="0"/>
              <a:t>,</a:t>
            </a:r>
          </a:p>
          <a:p>
            <a:pPr marL="0" indent="263525">
              <a:buNone/>
            </a:pPr>
            <a:r>
              <a:rPr lang="tr-TR" i="1" dirty="0" smtClean="0"/>
              <a:t>"</a:t>
            </a:r>
            <a:r>
              <a:rPr lang="tr-TR" i="1" dirty="0"/>
              <a:t>Böyle ortamda çocuk yetiştirmeye çalışıyoruz. İnsanlar iletişimin gereklerini unutuyor ve medyayla çok zaman geçiriyor. Böylece çocuklarına da zaman ayıramıyor. </a:t>
            </a:r>
            <a:r>
              <a:rPr lang="tr-TR" i="1" dirty="0" smtClean="0"/>
              <a:t>    </a:t>
            </a:r>
          </a:p>
          <a:p>
            <a:pPr marL="0" indent="263525">
              <a:buNone/>
            </a:pPr>
            <a:r>
              <a:rPr lang="tr-TR" i="1" dirty="0" smtClean="0"/>
              <a:t>Oysa </a:t>
            </a:r>
            <a:r>
              <a:rPr lang="tr-TR" i="1" dirty="0"/>
              <a:t>çocukların beyni bilgisayar gibi bomboş. Bizler, onun içine bilgiler yüklüyoruz. Eğer çocuğa yeteri kadar sevgi ve duygu aşılamazsak o da kendisini odasına hapsedecek. Televizyon ve bilgisayar karşısında zaman geçirecek. Anne baba ise onun odasında sanal dünyanın zararlarını bilmeden gerçek dünyadan daha güvende </a:t>
            </a:r>
            <a:r>
              <a:rPr lang="tr-TR" i="1" dirty="0" smtClean="0"/>
              <a:t>olduğunu </a:t>
            </a:r>
            <a:r>
              <a:rPr lang="tr-TR" i="1" dirty="0"/>
              <a:t>düşünecek</a:t>
            </a:r>
            <a:r>
              <a:rPr lang="tr-TR" i="1" dirty="0" smtClean="0"/>
              <a:t>" </a:t>
            </a:r>
            <a:r>
              <a:rPr lang="tr-TR" dirty="0"/>
              <a:t>diye </a:t>
            </a:r>
            <a:r>
              <a:rPr lang="tr-TR" dirty="0" smtClean="0"/>
              <a:t>konuştu.</a:t>
            </a:r>
            <a:endParaRPr lang="tr-TR" dirty="0"/>
          </a:p>
          <a:p>
            <a:pPr marL="0" indent="263525">
              <a:buNone/>
            </a:pPr>
            <a:r>
              <a:rPr lang="tr-TR" dirty="0" smtClean="0"/>
              <a:t>Medyanın </a:t>
            </a:r>
            <a:r>
              <a:rPr lang="tr-TR" dirty="0"/>
              <a:t>çocuklar üzerindeki olumsuz etkilerine de değinen </a:t>
            </a:r>
            <a:r>
              <a:rPr lang="tr-TR" dirty="0" err="1"/>
              <a:t>Pembecioğlu</a:t>
            </a:r>
            <a:r>
              <a:rPr lang="tr-TR" dirty="0"/>
              <a:t>, çocukların gelecek beklentisi olmayan, çevresindeki olaylara karşı duyarsız, zaman kavramı olmayan, zamanını da nasıl değerlendireceğini bilmeyen bireyler olarak yetiştiğini savundu.</a:t>
            </a:r>
          </a:p>
        </p:txBody>
      </p:sp>
    </p:spTree>
    <p:extLst>
      <p:ext uri="{BB962C8B-B14F-4D97-AF65-F5344CB8AC3E}">
        <p14:creationId xmlns:p14="http://schemas.microsoft.com/office/powerpoint/2010/main" val="1117234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Amerikalı yazar </a:t>
            </a:r>
            <a:r>
              <a:rPr lang="tr-TR" dirty="0" err="1"/>
              <a:t>Gloira</a:t>
            </a:r>
            <a:r>
              <a:rPr lang="tr-TR" dirty="0"/>
              <a:t> </a:t>
            </a:r>
            <a:r>
              <a:rPr lang="tr-TR" dirty="0" err="1"/>
              <a:t>Degaetano</a:t>
            </a:r>
            <a:r>
              <a:rPr lang="tr-TR" dirty="0"/>
              <a:t>, </a:t>
            </a:r>
            <a:r>
              <a:rPr lang="tr-TR" u="sng" dirty="0">
                <a:hlinkClick r:id="rId3"/>
              </a:rPr>
              <a:t>Amerika</a:t>
            </a:r>
            <a:r>
              <a:rPr lang="tr-TR" dirty="0"/>
              <a:t>'da da medya organlarının çocukların geleceğinde önemli etkisi olduğunu belirterek, şunları söyledi: </a:t>
            </a:r>
            <a:r>
              <a:rPr lang="tr-TR" dirty="0" smtClean="0"/>
              <a:t/>
            </a:r>
            <a:br>
              <a:rPr lang="tr-TR" dirty="0" smtClean="0"/>
            </a:br>
            <a:r>
              <a:rPr lang="tr-TR" dirty="0"/>
              <a:t>""Medyanın olumsuz yönleri ileri aşamalarda çocukları yaşamdan soğutacak, düşünmelerini engelleyecek. Medya, çocukların tüm yaratıcılığını elinden alacak etkiye sahip. Bu nedenle dünyanın neresinde olursa olsun basın ve yayın organları, çocukların genç beyinlerine yön verecek yayınlarda dikkatli olmalı.""</a:t>
            </a:r>
          </a:p>
        </p:txBody>
      </p:sp>
    </p:spTree>
    <p:extLst>
      <p:ext uri="{BB962C8B-B14F-4D97-AF65-F5344CB8AC3E}">
        <p14:creationId xmlns:p14="http://schemas.microsoft.com/office/powerpoint/2010/main" val="2588239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anneboyutu.com/imgArticle/big/9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7650081" cy="43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0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8426"/>
            <a:ext cx="9036496" cy="6524863"/>
          </a:xfrm>
          <a:prstGeom prst="rect">
            <a:avLst/>
          </a:prstGeom>
        </p:spPr>
        <p:txBody>
          <a:bodyPr wrap="square">
            <a:spAutoFit/>
          </a:bodyPr>
          <a:lstStyle/>
          <a:p>
            <a:pPr indent="263525"/>
            <a:r>
              <a:rPr lang="tr-TR" sz="2200" b="1" u="sng" dirty="0"/>
              <a:t>AİLELERE ÖNEMLİ UYARILAR </a:t>
            </a:r>
            <a:endParaRPr lang="tr-TR" sz="2200" u="sng" dirty="0"/>
          </a:p>
          <a:p>
            <a:pPr indent="263525"/>
            <a:r>
              <a:rPr lang="tr-TR" sz="2200" dirty="0"/>
              <a:t>Dijital ve medya okuryazarlığı eğitimi konusunda ABD’nin önde gelen otoritelerinden biri olan Prof. </a:t>
            </a:r>
            <a:r>
              <a:rPr lang="tr-TR" sz="2200" dirty="0" err="1"/>
              <a:t>Renee</a:t>
            </a:r>
            <a:r>
              <a:rPr lang="tr-TR" sz="2200" dirty="0"/>
              <a:t> </a:t>
            </a:r>
            <a:r>
              <a:rPr lang="tr-TR" sz="2200" dirty="0" err="1"/>
              <a:t>Hobbs</a:t>
            </a:r>
            <a:r>
              <a:rPr lang="tr-TR" sz="2200" dirty="0"/>
              <a:t>, özel bir okulda düzenlenen konferansa katılarak, çocukların 13 yaşından önce sosyal medya kullanıcısı olmamasını önerdi.</a:t>
            </a:r>
          </a:p>
          <a:p>
            <a:pPr indent="263525"/>
            <a:r>
              <a:rPr lang="tr-TR" sz="2200" dirty="0"/>
              <a:t>Prof. </a:t>
            </a:r>
            <a:r>
              <a:rPr lang="tr-TR" sz="2200" dirty="0" err="1"/>
              <a:t>Renee</a:t>
            </a:r>
            <a:r>
              <a:rPr lang="tr-TR" sz="2200" dirty="0"/>
              <a:t> </a:t>
            </a:r>
            <a:r>
              <a:rPr lang="tr-TR" sz="2200" dirty="0" err="1"/>
              <a:t>Hobbs</a:t>
            </a:r>
            <a:r>
              <a:rPr lang="tr-TR" sz="2200" dirty="0"/>
              <a:t>, öğrenciler ile interaktif bir konferansta </a:t>
            </a:r>
            <a:r>
              <a:rPr lang="tr-TR" sz="2200" dirty="0" err="1"/>
              <a:t>biraraya</a:t>
            </a:r>
            <a:r>
              <a:rPr lang="tr-TR" sz="2200" dirty="0"/>
              <a:t> gelerek gençlere, dijital medya okuryazarlığı konusunda önemli ipuçları verdi. </a:t>
            </a:r>
            <a:r>
              <a:rPr lang="tr-TR" sz="2200" dirty="0" err="1"/>
              <a:t>Hobbs</a:t>
            </a:r>
            <a:r>
              <a:rPr lang="tr-TR" sz="2200" dirty="0"/>
              <a:t>, iletişim araçları ve imkanlarıyla çevrildiğimiz bu dijital çağda medya araçlarından alınan mesajların sorgulanması ve analiz edilmesinin gerekliliğine dikkat çekti.</a:t>
            </a:r>
          </a:p>
          <a:p>
            <a:pPr indent="263525"/>
            <a:endParaRPr lang="tr-TR" sz="2200" b="1" dirty="0" smtClean="0"/>
          </a:p>
          <a:p>
            <a:pPr indent="263525"/>
            <a:r>
              <a:rPr lang="tr-TR" sz="2200" b="1" dirty="0" smtClean="0"/>
              <a:t>Çocuk </a:t>
            </a:r>
            <a:r>
              <a:rPr lang="tr-TR" sz="2200" b="1" dirty="0"/>
              <a:t>medya izleme alışkanlığını evde öğreniyor</a:t>
            </a:r>
            <a:endParaRPr lang="tr-TR" sz="2200" dirty="0"/>
          </a:p>
          <a:p>
            <a:pPr indent="263525"/>
            <a:r>
              <a:rPr lang="tr-TR" sz="2200" dirty="0"/>
              <a:t>Prof. </a:t>
            </a:r>
            <a:r>
              <a:rPr lang="tr-TR" sz="2200" dirty="0" err="1"/>
              <a:t>Hobbs</a:t>
            </a:r>
            <a:r>
              <a:rPr lang="tr-TR" sz="2200" dirty="0"/>
              <a:t>, dijital medya okuryazarlığının günümüzde özellikle büyüme çağındaki çocuklara kazandırılması gereken bir yetenek olduğunu belirtti. Çocuğun bilgi ve eğlence arasındaki tercihi yaparken aile başta olmak üzere öğretmenlere de önemli görev düştüğünü hatırlatan </a:t>
            </a:r>
            <a:r>
              <a:rPr lang="tr-TR" sz="2200" dirty="0" err="1"/>
              <a:t>Hobbs</a:t>
            </a:r>
            <a:r>
              <a:rPr lang="tr-TR" sz="2200" dirty="0"/>
              <a:t>, ‘’çocuklar medya izleme alışkanlıklarını önce evde öğreniyor. Anne, babanın medya ile kurduğu ilişki bu açıdan çocuğa model oluşturuyor. Çocuk, onlardan gördüğü alışkanlıklarla kendi medya izleme alışkanlıklarını şekillendiriyor’’ dedi</a:t>
            </a:r>
            <a:r>
              <a:rPr lang="tr-TR" sz="2200" dirty="0" smtClean="0"/>
              <a:t>.</a:t>
            </a:r>
            <a:endParaRPr lang="tr-TR" sz="2200" dirty="0"/>
          </a:p>
        </p:txBody>
      </p:sp>
    </p:spTree>
    <p:extLst>
      <p:ext uri="{BB962C8B-B14F-4D97-AF65-F5344CB8AC3E}">
        <p14:creationId xmlns:p14="http://schemas.microsoft.com/office/powerpoint/2010/main" val="979352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89563"/>
            <a:ext cx="7992888" cy="3046988"/>
          </a:xfrm>
          <a:prstGeom prst="rect">
            <a:avLst/>
          </a:prstGeom>
        </p:spPr>
        <p:txBody>
          <a:bodyPr wrap="square">
            <a:spAutoFit/>
          </a:bodyPr>
          <a:lstStyle/>
          <a:p>
            <a:pPr indent="360363"/>
            <a:r>
              <a:rPr lang="tr-TR" sz="2400" b="1" u="sng" dirty="0" smtClean="0"/>
              <a:t>Dijital şiddet eğlence gibi algılanıyor</a:t>
            </a:r>
            <a:endParaRPr lang="tr-TR" sz="2400" u="sng" dirty="0" smtClean="0"/>
          </a:p>
          <a:p>
            <a:pPr indent="360363"/>
            <a:r>
              <a:rPr lang="tr-TR" sz="2400" dirty="0" smtClean="0"/>
              <a:t>Medya okuryazarlığını ‘neyi, neden izlediğini sormak, verilen mesajın anlamını, bu mesajın hedef kitlesini ve amacını sorgulamak’ olarak tanımlayan Prof. </a:t>
            </a:r>
            <a:r>
              <a:rPr lang="tr-TR" sz="2400" dirty="0" err="1" smtClean="0"/>
              <a:t>Renee</a:t>
            </a:r>
            <a:r>
              <a:rPr lang="tr-TR" sz="2400" dirty="0" smtClean="0"/>
              <a:t> </a:t>
            </a:r>
            <a:r>
              <a:rPr lang="tr-TR" sz="2400" dirty="0" err="1" smtClean="0"/>
              <a:t>Hobbs</a:t>
            </a:r>
            <a:r>
              <a:rPr lang="tr-TR" sz="2400" dirty="0" smtClean="0"/>
              <a:t>, günümüzde çok tartışılan konulardan biri olan ‘dijital </a:t>
            </a:r>
            <a:r>
              <a:rPr lang="tr-TR" sz="2400" dirty="0" err="1" smtClean="0"/>
              <a:t>şiddet’e</a:t>
            </a:r>
            <a:r>
              <a:rPr lang="tr-TR" sz="2400" dirty="0" smtClean="0"/>
              <a:t> de değindi. Dijital şiddetin bazen çocuklarda çeşit eğlence aracı olarak algılandığına dikkat çeken </a:t>
            </a:r>
            <a:r>
              <a:rPr lang="tr-TR" sz="2400" dirty="0" err="1" smtClean="0"/>
              <a:t>Hobbs</a:t>
            </a:r>
            <a:r>
              <a:rPr lang="tr-TR" sz="2400" dirty="0" smtClean="0"/>
              <a:t>, şiddet ve eğlence arasındaki ayrımın çok iyi yapılmasını önerdi.</a:t>
            </a:r>
            <a:endParaRPr lang="tr-TR" sz="2400" dirty="0"/>
          </a:p>
        </p:txBody>
      </p:sp>
      <p:pic>
        <p:nvPicPr>
          <p:cNvPr id="7170" name="Picture 2" descr="http://www.nadideokul.com/site/images/2011-2012/Izmit/Nisan/cb25f844209cb477b84a9ca6f6bbb76d_13259766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89040"/>
            <a:ext cx="3810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MEDYA RESİM\MEDYA SUNU\TV.jpg"/>
          <p:cNvPicPr>
            <a:picLocks noChangeAspect="1" noChangeArrowheads="1"/>
          </p:cNvPicPr>
          <p:nvPr/>
        </p:nvPicPr>
        <p:blipFill rotWithShape="1">
          <a:blip r:embed="rId4">
            <a:extLst>
              <a:ext uri="{28A0092B-C50C-407E-A947-70E740481C1C}">
                <a14:useLocalDpi xmlns:a14="http://schemas.microsoft.com/office/drawing/2010/main" val="0"/>
              </a:ext>
            </a:extLst>
          </a:blip>
          <a:srcRect l="18210" r="8752"/>
          <a:stretch/>
        </p:blipFill>
        <p:spPr bwMode="auto">
          <a:xfrm>
            <a:off x="800965" y="3692502"/>
            <a:ext cx="3266979" cy="297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97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5945" y="260648"/>
            <a:ext cx="8352928" cy="3170099"/>
          </a:xfrm>
          <a:prstGeom prst="rect">
            <a:avLst/>
          </a:prstGeom>
        </p:spPr>
        <p:txBody>
          <a:bodyPr wrap="square">
            <a:spAutoFit/>
          </a:bodyPr>
          <a:lstStyle/>
          <a:p>
            <a:r>
              <a:rPr lang="tr-TR" sz="2000" b="1" dirty="0" smtClean="0"/>
              <a:t>ABD’de </a:t>
            </a:r>
            <a:r>
              <a:rPr lang="tr-TR" sz="2000" b="1" dirty="0"/>
              <a:t>10 çocuktan 4’ünün cep telefonu ve Facebook hesabı var</a:t>
            </a:r>
            <a:endParaRPr lang="tr-TR" sz="2000" dirty="0"/>
          </a:p>
          <a:p>
            <a:r>
              <a:rPr lang="tr-TR" sz="2000" dirty="0"/>
              <a:t>Prof. </a:t>
            </a:r>
            <a:r>
              <a:rPr lang="tr-TR" sz="2000" dirty="0" err="1"/>
              <a:t>Renee</a:t>
            </a:r>
            <a:r>
              <a:rPr lang="tr-TR" sz="2000" dirty="0"/>
              <a:t> </a:t>
            </a:r>
            <a:r>
              <a:rPr lang="tr-TR" sz="2000" dirty="0" err="1"/>
              <a:t>Hobbs</a:t>
            </a:r>
            <a:r>
              <a:rPr lang="tr-TR" sz="2000" dirty="0"/>
              <a:t>, ABD’de 10 yaşı ve altındaki çocukların yaklaşık yüzde 40’ının Facebook hesabı ve mobil telefonu olduğuna dikkat çekti. Bu yaş grubu için sosyal medyanın riskler barındırdığını belirten iletişim uzmanı, çocukların 13 yaşından önce sosyal medyada korunması yönünde ebeveynlerinden ve öğretmenlerinden rehberlik alması gerektiğini belirtti.</a:t>
            </a:r>
          </a:p>
          <a:p>
            <a:r>
              <a:rPr lang="tr-TR" sz="2000" dirty="0"/>
              <a:t>Sosyal medya ve dijital iletişim araçlarını değerlendirirken madalyonun diğer yüzüne de bakmak gerektiğini söyleyen </a:t>
            </a:r>
            <a:r>
              <a:rPr lang="tr-TR" sz="2000" dirty="0" err="1"/>
              <a:t>Hobbs</a:t>
            </a:r>
            <a:r>
              <a:rPr lang="tr-TR" sz="2000" dirty="0"/>
              <a:t>, çocukların sosyal medyayı yaratıcı ve araştırmaya dönük kullanması halinde hem güç hem de sorumluluk sahibi bireyler olarak yetişeceklerine dikkat çekti.</a:t>
            </a:r>
          </a:p>
        </p:txBody>
      </p:sp>
      <p:pic>
        <p:nvPicPr>
          <p:cNvPr id="3" name="Picture 2" descr="http://web.mavigrup.com.tr/wp-content/uploads/2012/07/sosyal-medya-goo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291554"/>
            <a:ext cx="3579649" cy="35796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MEDYA RESİM\BAGIMLILIK.jpg"/>
          <p:cNvPicPr>
            <a:picLocks noChangeAspect="1" noChangeArrowheads="1"/>
          </p:cNvPicPr>
          <p:nvPr/>
        </p:nvPicPr>
        <p:blipFill rotWithShape="1">
          <a:blip r:embed="rId4">
            <a:extLst>
              <a:ext uri="{28A0092B-C50C-407E-A947-70E740481C1C}">
                <a14:useLocalDpi xmlns:a14="http://schemas.microsoft.com/office/drawing/2010/main" val="0"/>
              </a:ext>
            </a:extLst>
          </a:blip>
          <a:srcRect l="21770" r="3162"/>
          <a:stretch/>
        </p:blipFill>
        <p:spPr bwMode="auto">
          <a:xfrm>
            <a:off x="884649" y="3789040"/>
            <a:ext cx="3396343"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0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7114"/>
            <a:ext cx="9129121" cy="5812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03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2012-2013\DERS-İ REHBERLİK\MEDYA\MEDYA\ÇELDİRİCİ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4664"/>
            <a:ext cx="6172628" cy="611987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rot="20266755">
            <a:off x="161722" y="2260862"/>
            <a:ext cx="3676653" cy="1754326"/>
          </a:xfrm>
          <a:prstGeom prst="rect">
            <a:avLst/>
          </a:prstGeom>
          <a:noFill/>
        </p:spPr>
        <p:txBody>
          <a:bodyPr wrap="square" lIns="91440" tIns="45720" rIns="91440" bIns="45720">
            <a:spAutoFit/>
          </a:bodyPr>
          <a:lstStyle/>
          <a:p>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Çeldiriciler</a:t>
            </a:r>
          </a:p>
          <a:p>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Değişti </a:t>
            </a: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5172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 y="-6572"/>
            <a:ext cx="9153988" cy="68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www.neslinozguroglu.com/wp-content/uploads/2011/06/7_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861048"/>
            <a:ext cx="3147174" cy="2609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122" t="13208" r="13747" b="8611"/>
          <a:stretch/>
        </p:blipFill>
        <p:spPr bwMode="auto">
          <a:xfrm>
            <a:off x="5724128" y="-6572"/>
            <a:ext cx="3332622" cy="2499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rot="20266755">
            <a:off x="3409042" y="4578075"/>
            <a:ext cx="4159069" cy="1754326"/>
          </a:xfrm>
          <a:prstGeom prst="rect">
            <a:avLst/>
          </a:prstGeom>
          <a:noFill/>
        </p:spPr>
        <p:txBody>
          <a:bodyPr wrap="square" lIns="91440" tIns="45720" rIns="91440" bIns="45720">
            <a:spAutoFit/>
          </a:bodyPr>
          <a:lstStyle/>
          <a:p>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Arkadaşlıklar Değişti !</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78835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012-2013\DERS-İ REHBERLİK\MEDYA\MEDYA\COCUKLAR NEREDE GEZİY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0"/>
            <a:ext cx="53285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rot="19956732">
            <a:off x="335940" y="1707924"/>
            <a:ext cx="4616040" cy="2585323"/>
          </a:xfrm>
          <a:prstGeom prst="rect">
            <a:avLst/>
          </a:prstGeom>
          <a:noFill/>
        </p:spPr>
        <p:txBody>
          <a:bodyPr wrap="square" lIns="91440" tIns="45720" rIns="91440" bIns="45720">
            <a:spAutoFit/>
          </a:bodyPr>
          <a:lstStyle/>
          <a:p>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Gezilen mekanlar değişti !..</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7558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98464" y="692696"/>
            <a:ext cx="7791336" cy="724942"/>
          </a:xfrm>
        </p:spPr>
        <p:txBody>
          <a:bodyPr>
            <a:noAutofit/>
          </a:bodyPr>
          <a:lstStyle/>
          <a:p>
            <a:r>
              <a:rPr lang="tr-TR" b="1" dirty="0" smtClean="0"/>
              <a:t>MEDYA OKURYAZARLIĞI</a:t>
            </a:r>
            <a:endParaRPr lang="tr-TR" b="1" dirty="0"/>
          </a:p>
        </p:txBody>
      </p:sp>
      <p:pic>
        <p:nvPicPr>
          <p:cNvPr id="11266" name="Picture 2" descr="Okutan, Yazdıran Medya Nasıl Ol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29" y="1844824"/>
            <a:ext cx="730880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34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725" y="0"/>
            <a:ext cx="5633275" cy="420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rot="19956732">
            <a:off x="115779" y="3785284"/>
            <a:ext cx="4616040" cy="2308324"/>
          </a:xfrm>
          <a:prstGeom prst="rect">
            <a:avLst/>
          </a:prstGeom>
          <a:noFill/>
        </p:spPr>
        <p:txBody>
          <a:bodyPr wrap="square" lIns="91440" tIns="45720" rIns="91440" bIns="45720">
            <a:spAutoFit/>
          </a:bodyPr>
          <a:lstStyle/>
          <a:p>
            <a:r>
              <a:rPr lang="tr-TR"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 değişimden nasibini sadece gençler almadı.</a:t>
            </a:r>
            <a:endParaRPr lang="tr-TR"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74604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6632"/>
            <a:ext cx="6913090" cy="6669360"/>
          </a:xfrm>
          <a:prstGeom prst="rect">
            <a:avLst/>
          </a:prstGeom>
        </p:spPr>
      </p:pic>
    </p:spTree>
    <p:extLst>
      <p:ext uri="{BB962C8B-B14F-4D97-AF65-F5344CB8AC3E}">
        <p14:creationId xmlns:p14="http://schemas.microsoft.com/office/powerpoint/2010/main" val="2001321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5847"/>
            <a:ext cx="8280920" cy="658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4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29" y="107052"/>
            <a:ext cx="6768039" cy="6706324"/>
          </a:xfrm>
          <a:prstGeom prst="rect">
            <a:avLst/>
          </a:prstGeom>
        </p:spPr>
      </p:pic>
    </p:spTree>
    <p:extLst>
      <p:ext uri="{BB962C8B-B14F-4D97-AF65-F5344CB8AC3E}">
        <p14:creationId xmlns:p14="http://schemas.microsoft.com/office/powerpoint/2010/main" val="332608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4213" y="260350"/>
            <a:ext cx="7931150" cy="706438"/>
          </a:xfrm>
        </p:spPr>
        <p:txBody>
          <a:bodyPr/>
          <a:lstStyle/>
          <a:p>
            <a:r>
              <a:rPr lang="tr-TR" sz="2400" b="1">
                <a:solidFill>
                  <a:srgbClr val="000000"/>
                </a:solidFill>
                <a:latin typeface="Trebuchet MS" pitchFamily="34" charset="0"/>
              </a:rPr>
              <a:t>BİLGİSAYAR TUTKUNLARININ ORTAK ÖZELLİKLERİ</a:t>
            </a:r>
          </a:p>
        </p:txBody>
      </p:sp>
      <p:sp>
        <p:nvSpPr>
          <p:cNvPr id="440323" name="Rectangle 3"/>
          <p:cNvSpPr>
            <a:spLocks noGrp="1" noChangeArrowheads="1"/>
          </p:cNvSpPr>
          <p:nvPr>
            <p:ph idx="1"/>
          </p:nvPr>
        </p:nvSpPr>
        <p:spPr>
          <a:xfrm>
            <a:off x="395288" y="1125538"/>
            <a:ext cx="8353425" cy="3671887"/>
          </a:xfrm>
          <a:solidFill>
            <a:schemeClr val="bg2">
              <a:alpha val="28000"/>
            </a:schemeClr>
          </a:solidFill>
          <a:ln/>
        </p:spPr>
        <p:txBody>
          <a:bodyPr/>
          <a:lstStyle/>
          <a:p>
            <a:pPr>
              <a:lnSpc>
                <a:spcPct val="80000"/>
              </a:lnSpc>
            </a:pPr>
            <a:r>
              <a:rPr lang="tr-TR" sz="2400">
                <a:latin typeface="Trebuchet MS" pitchFamily="34" charset="0"/>
              </a:rPr>
              <a:t>Sosyal becerileri az gelişmiş, benlik algısı yetersiz, güvensiz, ürkek </a:t>
            </a:r>
          </a:p>
          <a:p>
            <a:pPr>
              <a:lnSpc>
                <a:spcPct val="80000"/>
              </a:lnSpc>
            </a:pPr>
            <a:r>
              <a:rPr lang="tr-TR" sz="2400">
                <a:latin typeface="Trebuchet MS" pitchFamily="34" charset="0"/>
              </a:rPr>
              <a:t>Bedensel etkinliklerden hoşlanmayan, bunlarda başarısız olan ya da olacağına inanan </a:t>
            </a:r>
          </a:p>
          <a:p>
            <a:pPr>
              <a:lnSpc>
                <a:spcPct val="80000"/>
              </a:lnSpc>
            </a:pPr>
            <a:r>
              <a:rPr lang="tr-TR" sz="2400">
                <a:latin typeface="Trebuchet MS" pitchFamily="34" charset="0"/>
              </a:rPr>
              <a:t>Sosyal, duygusal açıdan ihmal edilen, bu tür olanaklar sunulmayan </a:t>
            </a:r>
          </a:p>
          <a:p>
            <a:pPr>
              <a:lnSpc>
                <a:spcPct val="80000"/>
              </a:lnSpc>
            </a:pPr>
            <a:r>
              <a:rPr lang="tr-TR" sz="2400">
                <a:latin typeface="Trebuchet MS" pitchFamily="34" charset="0"/>
              </a:rPr>
              <a:t>Aile içinde çeşitli sorunları bulunup bunlarla yüzleşmekten kaçınan çocuklar </a:t>
            </a:r>
          </a:p>
          <a:p>
            <a:pPr>
              <a:lnSpc>
                <a:spcPct val="80000"/>
              </a:lnSpc>
            </a:pPr>
            <a:r>
              <a:rPr lang="tr-TR" sz="2400">
                <a:latin typeface="Trebuchet MS" pitchFamily="34" charset="0"/>
              </a:rPr>
              <a:t>Çocuk, dil ve öğrenme sorunlarından kaçış amacıyla da bilgisayara yönelebiliyor.</a:t>
            </a:r>
          </a:p>
        </p:txBody>
      </p:sp>
      <p:pic>
        <p:nvPicPr>
          <p:cNvPr id="440327" name="Picture 7" descr="b513593dw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4149725"/>
            <a:ext cx="3095625"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40325" name="Picture 5" descr="adsız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797425"/>
            <a:ext cx="19224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324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idx="1"/>
          </p:nvPr>
        </p:nvSpPr>
        <p:spPr>
          <a:xfrm>
            <a:off x="179388" y="2924175"/>
            <a:ext cx="5472112" cy="3241675"/>
          </a:xfrm>
        </p:spPr>
        <p:txBody>
          <a:bodyPr/>
          <a:lstStyle/>
          <a:p>
            <a:pPr>
              <a:lnSpc>
                <a:spcPct val="90000"/>
              </a:lnSpc>
            </a:pPr>
            <a:r>
              <a:rPr lang="tr-TR" sz="2400">
                <a:latin typeface="Trebuchet MS" pitchFamily="34" charset="0"/>
              </a:rPr>
              <a:t>İnternette yer alan GTA, MAX Payne, Counter gibi şiddet içeren oyunlarda </a:t>
            </a:r>
            <a:r>
              <a:rPr lang="tr-TR" sz="2400">
                <a:solidFill>
                  <a:srgbClr val="FF0000"/>
                </a:solidFill>
                <a:latin typeface="Trebuchet MS" pitchFamily="34" charset="0"/>
              </a:rPr>
              <a:t>polis öldürmek, otomobil çalmak, tanker yakmak</a:t>
            </a:r>
            <a:r>
              <a:rPr lang="tr-TR" sz="2400">
                <a:latin typeface="Trebuchet MS" pitchFamily="34" charset="0"/>
              </a:rPr>
              <a:t> gibi bazı eylemler, çocuklara kazandırdıkları yüksek puanlarla ödül gibi sunularak, küçük bedenleri saldırgan, saygısız, hantal hale getirilmektedir.</a:t>
            </a:r>
          </a:p>
          <a:p>
            <a:pPr>
              <a:lnSpc>
                <a:spcPct val="90000"/>
              </a:lnSpc>
            </a:pPr>
            <a:endParaRPr lang="tr-TR" sz="2400">
              <a:latin typeface="Trebuchet MS" pitchFamily="34" charset="0"/>
            </a:endParaRPr>
          </a:p>
        </p:txBody>
      </p:sp>
      <p:sp>
        <p:nvSpPr>
          <p:cNvPr id="442371" name="Rectangle 3"/>
          <p:cNvSpPr>
            <a:spLocks noChangeArrowheads="1"/>
          </p:cNvSpPr>
          <p:nvPr/>
        </p:nvSpPr>
        <p:spPr bwMode="auto">
          <a:xfrm>
            <a:off x="5573713" y="2881313"/>
            <a:ext cx="3390900" cy="37877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tr-TR" sz="2400" b="1">
                <a:latin typeface="Arial" charset="0"/>
                <a:cs typeface="Arial" charset="0"/>
              </a:rPr>
              <a:t>    </a:t>
            </a:r>
            <a:r>
              <a:rPr lang="tr-TR" sz="2200" b="1">
                <a:latin typeface="Comic Sans MS" pitchFamily="66" charset="0"/>
                <a:cs typeface="Arial" charset="0"/>
              </a:rPr>
              <a:t>Çocukların internet bağımlılığı geliştirmeleri yanında denetimsiz kullanımda kendileri için </a:t>
            </a:r>
            <a:r>
              <a:rPr lang="tr-TR" sz="2200" b="1" i="1" u="sng">
                <a:effectLst>
                  <a:outerShdw blurRad="38100" dist="38100" dir="2700000" algn="tl">
                    <a:srgbClr val="FFFFFF"/>
                  </a:outerShdw>
                </a:effectLst>
                <a:latin typeface="Comic Sans MS" pitchFamily="66" charset="0"/>
                <a:cs typeface="Arial" charset="0"/>
              </a:rPr>
              <a:t>zararlı olabilecek sitelere</a:t>
            </a:r>
            <a:r>
              <a:rPr lang="tr-TR" sz="2200" b="1">
                <a:latin typeface="Comic Sans MS" pitchFamily="66" charset="0"/>
                <a:cs typeface="Arial" charset="0"/>
              </a:rPr>
              <a:t> girip ruhsal açıdan etkilenmeleri de olası risklerdendir.</a:t>
            </a:r>
          </a:p>
        </p:txBody>
      </p:sp>
      <p:pic>
        <p:nvPicPr>
          <p:cNvPr id="442372" name="Picture 4" descr="counterstr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33375"/>
            <a:ext cx="2663825" cy="2106613"/>
          </a:xfrm>
          <a:prstGeom prst="rect">
            <a:avLst/>
          </a:prstGeom>
          <a:noFill/>
          <a:extLst>
            <a:ext uri="{909E8E84-426E-40DD-AFC4-6F175D3DCCD1}">
              <a14:hiddenFill xmlns:a14="http://schemas.microsoft.com/office/drawing/2010/main">
                <a:solidFill>
                  <a:srgbClr val="FFFFFF"/>
                </a:solidFill>
              </a14:hiddenFill>
            </a:ext>
          </a:extLst>
        </p:spPr>
      </p:pic>
      <p:pic>
        <p:nvPicPr>
          <p:cNvPr id="442373" name="Picture 5" descr="maxpay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8913"/>
            <a:ext cx="2376488" cy="2111375"/>
          </a:xfrm>
          <a:prstGeom prst="rect">
            <a:avLst/>
          </a:prstGeom>
          <a:noFill/>
          <a:extLst>
            <a:ext uri="{909E8E84-426E-40DD-AFC4-6F175D3DCCD1}">
              <a14:hiddenFill xmlns:a14="http://schemas.microsoft.com/office/drawing/2010/main">
                <a:solidFill>
                  <a:srgbClr val="FFFFFF"/>
                </a:solidFill>
              </a14:hiddenFill>
            </a:ext>
          </a:extLst>
        </p:spPr>
      </p:pic>
      <p:pic>
        <p:nvPicPr>
          <p:cNvPr id="442374" name="Picture 6" descr="extermination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260350"/>
            <a:ext cx="1908175" cy="170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16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6" name="Picture 4" descr="000733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04813"/>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5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40" name="Picture 4" descr="000733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404813"/>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088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4" name="Picture 4" descr="000733s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4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0"/>
            <a:ext cx="6984776" cy="525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43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dayghVJfL-c/TZAl3KuRZHI/AAAAAAAAAR8/qSbF7oGgKY0/s1600/media-spoonfeeding-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50958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01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fbcdn-sphotos-f-a.akamaihd.net/hphotos-ak-ash3/557758_172363262905159_127700198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3" y="332656"/>
            <a:ext cx="8937065"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9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908175" y="404813"/>
            <a:ext cx="5400675" cy="720725"/>
          </a:xfrm>
        </p:spPr>
        <p:txBody>
          <a:bodyPr/>
          <a:lstStyle/>
          <a:p>
            <a:r>
              <a:rPr lang="tr-TR" sz="3000" b="1">
                <a:solidFill>
                  <a:schemeClr val="accent2"/>
                </a:solidFill>
                <a:latin typeface="Trebuchet MS" pitchFamily="34" charset="0"/>
              </a:rPr>
              <a:t>Bilgisayarı yasaklayalım mı?</a:t>
            </a:r>
          </a:p>
        </p:txBody>
      </p:sp>
      <p:sp>
        <p:nvSpPr>
          <p:cNvPr id="444419" name="Rectangle 3"/>
          <p:cNvSpPr>
            <a:spLocks noGrp="1" noChangeArrowheads="1"/>
          </p:cNvSpPr>
          <p:nvPr>
            <p:ph idx="1"/>
          </p:nvPr>
        </p:nvSpPr>
        <p:spPr>
          <a:xfrm>
            <a:off x="971550" y="1412875"/>
            <a:ext cx="7056438" cy="4248150"/>
          </a:xfrm>
        </p:spPr>
        <p:txBody>
          <a:bodyPr/>
          <a:lstStyle/>
          <a:p>
            <a:pPr marL="457200" indent="-457200">
              <a:lnSpc>
                <a:spcPct val="80000"/>
              </a:lnSpc>
              <a:buFontTx/>
              <a:buAutoNum type="arabicPeriod"/>
            </a:pPr>
            <a:r>
              <a:rPr lang="tr-TR" sz="2400">
                <a:latin typeface="Trebuchet MS" pitchFamily="34" charset="0"/>
              </a:rPr>
              <a:t>Bilgisayarı toptan yasaklamanın bir yararı yok. </a:t>
            </a:r>
          </a:p>
          <a:p>
            <a:pPr marL="457200" indent="-457200">
              <a:lnSpc>
                <a:spcPct val="80000"/>
              </a:lnSpc>
              <a:buFontTx/>
              <a:buAutoNum type="arabicPeriod"/>
            </a:pPr>
            <a:r>
              <a:rPr lang="tr-TR" sz="2400">
                <a:latin typeface="Trebuchet MS" pitchFamily="34" charset="0"/>
              </a:rPr>
              <a:t>Çocuklarla bilgisayar ve internet konusunda sohbet edilmeli, burada okudukları ya da gördüklerinin yanlış olabileceği, bilgiyi tartışmak gerektiği, yararlı ve zararlı yanları anlatılmalı. </a:t>
            </a:r>
          </a:p>
          <a:p>
            <a:pPr marL="457200" indent="-457200">
              <a:lnSpc>
                <a:spcPct val="80000"/>
              </a:lnSpc>
              <a:buFontTx/>
              <a:buAutoNum type="arabicPeriod"/>
            </a:pPr>
            <a:r>
              <a:rPr lang="tr-TR" sz="2400">
                <a:latin typeface="Trebuchet MS" pitchFamily="34" charset="0"/>
              </a:rPr>
              <a:t>Bilgisayar karşısında </a:t>
            </a:r>
            <a:r>
              <a:rPr lang="tr-TR" sz="2400">
                <a:solidFill>
                  <a:srgbClr val="FF5050"/>
                </a:solidFill>
                <a:latin typeface="Trebuchet MS" pitchFamily="34" charset="0"/>
              </a:rPr>
              <a:t>iki saati</a:t>
            </a:r>
            <a:r>
              <a:rPr lang="tr-TR" sz="2400">
                <a:latin typeface="Trebuchet MS" pitchFamily="34" charset="0"/>
              </a:rPr>
              <a:t> aşmamalı. </a:t>
            </a:r>
          </a:p>
          <a:p>
            <a:pPr marL="457200" indent="-457200">
              <a:lnSpc>
                <a:spcPct val="80000"/>
              </a:lnSpc>
              <a:buFontTx/>
              <a:buAutoNum type="arabicPeriod"/>
            </a:pPr>
            <a:r>
              <a:rPr lang="tr-TR" sz="2400">
                <a:latin typeface="Trebuchet MS" pitchFamily="34" charset="0"/>
              </a:rPr>
              <a:t>Filtreleme programları,</a:t>
            </a:r>
          </a:p>
          <a:p>
            <a:pPr marL="457200" indent="-457200">
              <a:lnSpc>
                <a:spcPct val="80000"/>
              </a:lnSpc>
              <a:buFontTx/>
              <a:buAutoNum type="arabicPeriod"/>
            </a:pPr>
            <a:r>
              <a:rPr lang="tr-TR" sz="2400">
                <a:latin typeface="Trebuchet MS" pitchFamily="34" charset="0"/>
              </a:rPr>
              <a:t>Çocuklarınızın size bir şeyler öğretmesine izin verin. İnternet ortamında neler yaptıklarını, kimlerle tanıştıklarını size göstermelerini isteyin.</a:t>
            </a:r>
          </a:p>
        </p:txBody>
      </p:sp>
      <p:pic>
        <p:nvPicPr>
          <p:cNvPr id="444421" name="Picture 5" descr="Prohi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295400" cy="1008062"/>
          </a:xfrm>
          <a:prstGeom prst="rect">
            <a:avLst/>
          </a:prstGeom>
          <a:noFill/>
          <a:extLst>
            <a:ext uri="{909E8E84-426E-40DD-AFC4-6F175D3DCCD1}">
              <a14:hiddenFill xmlns:a14="http://schemas.microsoft.com/office/drawing/2010/main">
                <a:solidFill>
                  <a:srgbClr val="FFFFFF"/>
                </a:solidFill>
              </a14:hiddenFill>
            </a:ext>
          </a:extLst>
        </p:spPr>
      </p:pic>
      <p:pic>
        <p:nvPicPr>
          <p:cNvPr id="444422" name="Picture 6" descr="madhac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445125"/>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865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Grp="1" noChangeArrowheads="1"/>
          </p:cNvSpPr>
          <p:nvPr>
            <p:ph idx="1"/>
          </p:nvPr>
        </p:nvSpPr>
        <p:spPr>
          <a:xfrm>
            <a:off x="900113" y="1412875"/>
            <a:ext cx="7775575" cy="3816350"/>
          </a:xfrm>
        </p:spPr>
        <p:txBody>
          <a:bodyPr/>
          <a:lstStyle/>
          <a:p>
            <a:pPr marL="457200" indent="-457200">
              <a:lnSpc>
                <a:spcPct val="80000"/>
              </a:lnSpc>
              <a:buFontTx/>
              <a:buAutoNum type="arabicPeriod" startAt="6"/>
            </a:pPr>
            <a:r>
              <a:rPr lang="tr-TR" sz="2400">
                <a:latin typeface="Trebuchet MS" pitchFamily="34" charset="0"/>
              </a:rPr>
              <a:t>Bilgisayarı yetişkinlerin takip edebilecekleri ortak kullanım alanlarına koymak, herkese bir bilgisayar yerine mümkünse tüm ailenin aynı bilgisayarı paylaşması da sınırlama açısından yararlı. </a:t>
            </a:r>
          </a:p>
          <a:p>
            <a:pPr marL="457200" indent="-457200">
              <a:lnSpc>
                <a:spcPct val="80000"/>
              </a:lnSpc>
              <a:buFontTx/>
              <a:buAutoNum type="arabicPeriod" startAt="6"/>
            </a:pPr>
            <a:r>
              <a:rPr lang="tr-TR" sz="2400">
                <a:latin typeface="Trebuchet MS" pitchFamily="34" charset="0"/>
              </a:rPr>
              <a:t>Aile bireylerinin birlikte katılabilecekleri geziler, sosyal, sportif etkinlikler, çeşitli hobiler, kitap okuma alışkanlığı, aileyle ilgili çeşitli görev ve sorumluluklar da çocuğu kolaylıkla bilgisayardan uzaklaştırır. </a:t>
            </a:r>
          </a:p>
          <a:p>
            <a:pPr marL="457200" indent="-457200">
              <a:lnSpc>
                <a:spcPct val="80000"/>
              </a:lnSpc>
              <a:buFontTx/>
              <a:buAutoNum type="arabicPeriod" startAt="6"/>
            </a:pPr>
            <a:r>
              <a:rPr lang="tr-TR" sz="2400">
                <a:latin typeface="Trebuchet MS" pitchFamily="34" charset="0"/>
              </a:rPr>
              <a:t>Daha baştan belli zaman dilimlerinde ve belli bir süre için internet kullanımı alışkanlığını kazandırmalısınız.</a:t>
            </a:r>
          </a:p>
          <a:p>
            <a:pPr marL="457200" indent="-457200">
              <a:lnSpc>
                <a:spcPct val="80000"/>
              </a:lnSpc>
              <a:buFontTx/>
              <a:buAutoNum type="arabicPeriod" startAt="6"/>
            </a:pPr>
            <a:endParaRPr lang="tr-TR" sz="2400">
              <a:latin typeface="Trebuchet MS" pitchFamily="34" charset="0"/>
            </a:endParaRPr>
          </a:p>
        </p:txBody>
      </p:sp>
      <p:pic>
        <p:nvPicPr>
          <p:cNvPr id="463877" name="Picture 5" descr="Prohi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295400" cy="1008062"/>
          </a:xfrm>
          <a:prstGeom prst="rect">
            <a:avLst/>
          </a:prstGeom>
          <a:noFill/>
          <a:extLst>
            <a:ext uri="{909E8E84-426E-40DD-AFC4-6F175D3DCCD1}">
              <a14:hiddenFill xmlns:a14="http://schemas.microsoft.com/office/drawing/2010/main">
                <a:solidFill>
                  <a:srgbClr val="FFFFFF"/>
                </a:solidFill>
              </a14:hiddenFill>
            </a:ext>
          </a:extLst>
        </p:spPr>
      </p:pic>
      <p:sp>
        <p:nvSpPr>
          <p:cNvPr id="463879" name="Rectangle 7"/>
          <p:cNvSpPr>
            <a:spLocks noChangeArrowheads="1"/>
          </p:cNvSpPr>
          <p:nvPr/>
        </p:nvSpPr>
        <p:spPr bwMode="auto">
          <a:xfrm>
            <a:off x="1908175" y="404813"/>
            <a:ext cx="54006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000" b="1">
                <a:solidFill>
                  <a:schemeClr val="accent2"/>
                </a:solidFill>
                <a:cs typeface="Arial" charset="0"/>
              </a:rPr>
              <a:t>Bilgisayarı yasaklayalım mı?</a:t>
            </a:r>
          </a:p>
        </p:txBody>
      </p:sp>
      <p:pic>
        <p:nvPicPr>
          <p:cNvPr id="463881" name="Picture 9" descr="madhac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445125"/>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352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111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6632"/>
            <a:ext cx="8508437"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12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66"/>
            <a:ext cx="889248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0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ostmedya.com/images/news/62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2" y="764704"/>
            <a:ext cx="8823916" cy="565598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83568" y="116632"/>
            <a:ext cx="7992888"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rPr>
              <a:t>İŞTE DİZİ CENNETİ TÜRKİYE….</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725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4993"/>
            <a:ext cx="6020663" cy="6741368"/>
          </a:xfrm>
          <a:prstGeom prst="rect">
            <a:avLst/>
          </a:prstGeom>
        </p:spPr>
      </p:pic>
    </p:spTree>
    <p:extLst>
      <p:ext uri="{BB962C8B-B14F-4D97-AF65-F5344CB8AC3E}">
        <p14:creationId xmlns:p14="http://schemas.microsoft.com/office/powerpoint/2010/main" val="3081745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6" b="1755"/>
          <a:stretch/>
        </p:blipFill>
        <p:spPr bwMode="auto">
          <a:xfrm rot="259842">
            <a:off x="1440464" y="527644"/>
            <a:ext cx="6242842" cy="561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914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1413">
            <a:off x="1358176" y="613046"/>
            <a:ext cx="5919737" cy="561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78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2012-2013\DERS-İ REHBERLİK\TEKNOLOJİ VE ÇOCUK TASARI\TEKNOLOJİ VE ÇOCUK DOSYALAR\edebiyatturkce_harikatespit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48"/>
            <a:ext cx="6408712" cy="614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11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98653"/>
            <a:ext cx="7992888" cy="5870707"/>
          </a:xfrm>
          <a:prstGeom prst="rect">
            <a:avLst/>
          </a:prstGeom>
        </p:spPr>
      </p:pic>
      <p:sp>
        <p:nvSpPr>
          <p:cNvPr id="3" name="Metin kutusu 2"/>
          <p:cNvSpPr txBox="1"/>
          <p:nvPr/>
        </p:nvSpPr>
        <p:spPr>
          <a:xfrm>
            <a:off x="1691680" y="169476"/>
            <a:ext cx="5760640" cy="523220"/>
          </a:xfrm>
          <a:prstGeom prst="rect">
            <a:avLst/>
          </a:prstGeom>
          <a:noFill/>
        </p:spPr>
        <p:txBody>
          <a:bodyPr wrap="square" rtlCol="0">
            <a:spAutoFit/>
          </a:bodyPr>
          <a:lstStyle/>
          <a:p>
            <a:pPr algn="ctr"/>
            <a:r>
              <a:rPr lang="tr-TR" sz="2800" b="1" dirty="0" smtClean="0">
                <a:effectLst>
                  <a:outerShdw blurRad="38100" dist="38100" dir="2700000" algn="tl">
                    <a:srgbClr val="000000">
                      <a:alpha val="43137"/>
                    </a:srgbClr>
                  </a:outerShdw>
                </a:effectLst>
              </a:rPr>
              <a:t>İNSANLIKTA SON DURUM…</a:t>
            </a:r>
            <a:endParaRPr lang="tr-T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5492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648"/>
            <a:ext cx="9144000" cy="1470025"/>
          </a:xfrm>
        </p:spPr>
        <p:style>
          <a:lnRef idx="0">
            <a:schemeClr val="accent2"/>
          </a:lnRef>
          <a:fillRef idx="3">
            <a:schemeClr val="accent2"/>
          </a:fillRef>
          <a:effectRef idx="3">
            <a:schemeClr val="accent2"/>
          </a:effectRef>
          <a:fontRef idx="minor">
            <a:schemeClr val="lt1"/>
          </a:fontRef>
        </p:style>
        <p:txBody>
          <a:bodyPr/>
          <a:lstStyle/>
          <a:p>
            <a:r>
              <a:rPr lang="tr-TR" b="1" smtClean="0">
                <a:effectLst>
                  <a:outerShdw blurRad="38100" dist="38100" dir="2700000" algn="tl">
                    <a:srgbClr val="000000">
                      <a:alpha val="43137"/>
                    </a:srgbClr>
                  </a:outerShdw>
                </a:effectLst>
              </a:rPr>
              <a:t>MEDYA OKUR-YAZARLIĞI</a:t>
            </a:r>
            <a:r>
              <a:rPr lang="tr-TR" b="1" dirty="0" smtClean="0">
                <a:effectLst>
                  <a:outerShdw blurRad="38100" dist="38100" dir="2700000" algn="tl">
                    <a:srgbClr val="000000">
                      <a:alpha val="43137"/>
                    </a:srgbClr>
                  </a:outerShdw>
                </a:effectLst>
              </a:rP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 ANKETİ SONUÇLARI</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611560" y="1844824"/>
            <a:ext cx="7992888" cy="4680520"/>
          </a:xfrm>
        </p:spPr>
        <p:style>
          <a:lnRef idx="2">
            <a:schemeClr val="dk1"/>
          </a:lnRef>
          <a:fillRef idx="1">
            <a:schemeClr val="lt1"/>
          </a:fillRef>
          <a:effectRef idx="0">
            <a:schemeClr val="dk1"/>
          </a:effectRef>
          <a:fontRef idx="minor">
            <a:schemeClr val="dk1"/>
          </a:fontRef>
        </p:style>
        <p:txBody>
          <a:bodyPr>
            <a:noAutofit/>
          </a:bodyPr>
          <a:lstStyle/>
          <a:p>
            <a:pPr algn="l"/>
            <a:r>
              <a:rPr lang="tr-TR" sz="2400" b="1" dirty="0" smtClean="0">
                <a:solidFill>
                  <a:srgbClr val="C00000"/>
                </a:solidFill>
                <a:effectLst>
                  <a:outerShdw blurRad="38100" dist="38100" dir="2700000" algn="tl">
                    <a:srgbClr val="000000">
                      <a:alpha val="43137"/>
                    </a:srgbClr>
                  </a:outerShdw>
                </a:effectLst>
              </a:rPr>
              <a:t>       Bu anket Özel Ümraniye İrfan Anadolu Lisesi öğrencilerinden 162 öğrenciye uygulanmıştır.</a:t>
            </a:r>
          </a:p>
          <a:p>
            <a:pPr marL="457200" indent="-457200" algn="l">
              <a:buFont typeface="Wingdings" pitchFamily="2" charset="2"/>
              <a:buChar char="ü"/>
            </a:pPr>
            <a:r>
              <a:rPr lang="tr-TR" sz="2400" b="1" dirty="0" smtClean="0">
                <a:solidFill>
                  <a:schemeClr val="tx2">
                    <a:lumMod val="50000"/>
                  </a:schemeClr>
                </a:solidFill>
                <a:effectLst>
                  <a:outerShdw blurRad="38100" dist="38100" dir="2700000" algn="tl">
                    <a:srgbClr val="000000">
                      <a:alpha val="43137"/>
                    </a:srgbClr>
                  </a:outerShdw>
                </a:effectLst>
              </a:rPr>
              <a:t>Bazı sorulara daha az sayıda öğrenci cevap yazmıştır. </a:t>
            </a:r>
            <a:endParaRPr lang="tr-TR" sz="2400" b="1" dirty="0">
              <a:solidFill>
                <a:schemeClr val="tx2">
                  <a:lumMod val="50000"/>
                </a:schemeClr>
              </a:solidFill>
              <a:effectLst>
                <a:outerShdw blurRad="38100" dist="38100" dir="2700000" algn="tl">
                  <a:srgbClr val="000000">
                    <a:alpha val="43137"/>
                  </a:srgbClr>
                </a:outerShdw>
              </a:effectLst>
            </a:endParaRPr>
          </a:p>
          <a:p>
            <a:pPr marL="457200" indent="-457200" algn="l">
              <a:buFont typeface="Wingdings" pitchFamily="2" charset="2"/>
              <a:buChar char="ü"/>
            </a:pPr>
            <a:r>
              <a:rPr lang="tr-TR" sz="2400" b="1" dirty="0" smtClean="0">
                <a:solidFill>
                  <a:schemeClr val="tx2">
                    <a:lumMod val="50000"/>
                  </a:schemeClr>
                </a:solidFill>
                <a:effectLst>
                  <a:outerShdw blurRad="38100" dist="38100" dir="2700000" algn="tl">
                    <a:srgbClr val="000000">
                      <a:alpha val="43137"/>
                    </a:srgbClr>
                  </a:outerShdw>
                </a:effectLst>
              </a:rPr>
              <a:t>Açık uçlu sorularda en çok zikredilen konu istatistiki olarak </a:t>
            </a:r>
            <a:r>
              <a:rPr lang="tr-TR" sz="2400" b="1" dirty="0" err="1" smtClean="0">
                <a:solidFill>
                  <a:schemeClr val="tx2">
                    <a:lumMod val="50000"/>
                  </a:schemeClr>
                </a:solidFill>
                <a:effectLst>
                  <a:outerShdw blurRad="38100" dist="38100" dir="2700000" algn="tl">
                    <a:srgbClr val="000000">
                      <a:alpha val="43137"/>
                    </a:srgbClr>
                  </a:outerShdw>
                </a:effectLst>
              </a:rPr>
              <a:t>belitilmiştir</a:t>
            </a:r>
            <a:r>
              <a:rPr lang="tr-TR" sz="2400" b="1" dirty="0" smtClean="0">
                <a:solidFill>
                  <a:schemeClr val="tx2">
                    <a:lumMod val="50000"/>
                  </a:schemeClr>
                </a:solidFill>
                <a:effectLst>
                  <a:outerShdw blurRad="38100" dist="38100" dir="2700000" algn="tl">
                    <a:srgbClr val="000000">
                      <a:alpha val="43137"/>
                    </a:srgbClr>
                  </a:outerShdw>
                </a:effectLst>
              </a:rPr>
              <a:t>.</a:t>
            </a:r>
          </a:p>
          <a:p>
            <a:pPr marL="457200" indent="-457200" algn="l">
              <a:buFont typeface="Wingdings" pitchFamily="2" charset="2"/>
              <a:buChar char="ü"/>
            </a:pPr>
            <a:r>
              <a:rPr lang="tr-TR" sz="2400" b="1" dirty="0" smtClean="0">
                <a:solidFill>
                  <a:schemeClr val="tx2">
                    <a:lumMod val="50000"/>
                  </a:schemeClr>
                </a:solidFill>
                <a:effectLst>
                  <a:outerShdw blurRad="38100" dist="38100" dir="2700000" algn="tl">
                    <a:srgbClr val="000000">
                      <a:alpha val="43137"/>
                    </a:srgbClr>
                  </a:outerShdw>
                </a:effectLst>
              </a:rPr>
              <a:t>Anketin bir amacı soruların cevabına verilen eğilimi görmek, bir diğer amacı da bu konulara dikkat çekerek düşündürmektir.</a:t>
            </a:r>
          </a:p>
          <a:p>
            <a:pPr marL="457200" indent="-457200" algn="l">
              <a:buFont typeface="Wingdings" pitchFamily="2" charset="2"/>
              <a:buChar char="ü"/>
            </a:pPr>
            <a:r>
              <a:rPr lang="tr-TR" sz="2400" b="1" dirty="0" smtClean="0">
                <a:solidFill>
                  <a:schemeClr val="tx2">
                    <a:lumMod val="50000"/>
                  </a:schemeClr>
                </a:solidFill>
                <a:effectLst>
                  <a:outerShdw blurRad="38100" dist="38100" dir="2700000" algn="tl">
                    <a:srgbClr val="000000">
                      <a:alpha val="43137"/>
                    </a:srgbClr>
                  </a:outerShdw>
                </a:effectLst>
              </a:rPr>
              <a:t>Tüm öğrencilerimize teşekkür ediyoruz...</a:t>
            </a:r>
          </a:p>
          <a:p>
            <a:pPr algn="l"/>
            <a:r>
              <a:rPr lang="tr-TR" sz="2400" b="1" dirty="0">
                <a:solidFill>
                  <a:srgbClr val="C00000"/>
                </a:solidFill>
                <a:effectLst>
                  <a:outerShdw blurRad="38100" dist="38100" dir="2700000" algn="tl">
                    <a:srgbClr val="000000">
                      <a:alpha val="43137"/>
                    </a:srgbClr>
                  </a:outerShdw>
                </a:effectLst>
              </a:rPr>
              <a:t>	</a:t>
            </a:r>
            <a:r>
              <a:rPr lang="tr-TR" sz="2400" b="1" dirty="0" smtClean="0">
                <a:solidFill>
                  <a:srgbClr val="C00000"/>
                </a:solidFill>
                <a:effectLst>
                  <a:outerShdw blurRad="38100" dist="38100" dir="2700000" algn="tl">
                    <a:srgbClr val="000000">
                      <a:alpha val="43137"/>
                    </a:srgbClr>
                  </a:outerShdw>
                </a:effectLst>
              </a:rPr>
              <a:t>				</a:t>
            </a:r>
            <a:r>
              <a:rPr lang="tr-TR" sz="2400" b="1" i="1" dirty="0" smtClean="0">
                <a:solidFill>
                  <a:schemeClr val="tx1"/>
                </a:solidFill>
                <a:effectLst>
                  <a:outerShdw blurRad="38100" dist="38100" dir="2700000" algn="tl">
                    <a:srgbClr val="000000">
                      <a:alpha val="43137"/>
                    </a:srgbClr>
                  </a:outerShdw>
                </a:effectLst>
              </a:rPr>
              <a:t>Rehberlik Servisi</a:t>
            </a:r>
          </a:p>
        </p:txBody>
      </p:sp>
      <p:pic>
        <p:nvPicPr>
          <p:cNvPr id="1026" name="Picture 2" descr="https://encrypted-tbn1.gstatic.com/images?q=tbn:ANd9GcScOWwXZqiCFLd1JVN3qia5D-v1GGYRLQqd_zAiqD-65lu_L_gf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726" y="476672"/>
            <a:ext cx="1448318" cy="11329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6747"/>
            <a:ext cx="1497811" cy="112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D:\2011-2012\ŞABLONLAR-FORMLAR\LOGO_Lİ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579" y="5609037"/>
            <a:ext cx="993329" cy="68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30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3035519391"/>
              </p:ext>
            </p:extLst>
          </p:nvPr>
        </p:nvGraphicFramePr>
        <p:xfrm>
          <a:off x="467544" y="404664"/>
          <a:ext cx="8496944"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5" name="Slayt Numarası Yer Tutucusu 4"/>
          <p:cNvSpPr>
            <a:spLocks noGrp="1"/>
          </p:cNvSpPr>
          <p:nvPr>
            <p:ph type="sldNum" sz="quarter" idx="12"/>
          </p:nvPr>
        </p:nvSpPr>
        <p:spPr/>
        <p:txBody>
          <a:bodyPr/>
          <a:lstStyle/>
          <a:p>
            <a:fld id="{999A0331-D63D-4708-9CCC-27EC16DE7617}" type="slidenum">
              <a:rPr lang="tr-TR" smtClean="0">
                <a:solidFill>
                  <a:prstClr val="black">
                    <a:tint val="75000"/>
                  </a:prstClr>
                </a:solidFill>
              </a:rPr>
              <a:pPr/>
              <a:t>42</a:t>
            </a:fld>
            <a:endParaRPr lang="tr-TR">
              <a:solidFill>
                <a:prstClr val="black">
                  <a:tint val="75000"/>
                </a:prstClr>
              </a:solidFill>
            </a:endParaRPr>
          </a:p>
        </p:txBody>
      </p:sp>
      <p:pic>
        <p:nvPicPr>
          <p:cNvPr id="6"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868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92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855583915"/>
              </p:ext>
            </p:extLst>
          </p:nvPr>
        </p:nvGraphicFramePr>
        <p:xfrm>
          <a:off x="107504" y="116632"/>
          <a:ext cx="8856984" cy="6336704"/>
        </p:xfrm>
        <a:graphic>
          <a:graphicData uri="http://schemas.openxmlformats.org/drawingml/2006/chart">
            <c:chart xmlns:c="http://schemas.openxmlformats.org/drawingml/2006/chart" xmlns:r="http://schemas.openxmlformats.org/officeDocument/2006/relationships" r:id="rId3"/>
          </a:graphicData>
        </a:graphic>
      </p:graphicFrame>
      <p:sp>
        <p:nvSpPr>
          <p:cNvPr id="5" name="Slayt Numarası Yer Tutucusu 4"/>
          <p:cNvSpPr>
            <a:spLocks noGrp="1"/>
          </p:cNvSpPr>
          <p:nvPr>
            <p:ph type="sldNum" sz="quarter" idx="12"/>
          </p:nvPr>
        </p:nvSpPr>
        <p:spPr/>
        <p:txBody>
          <a:bodyPr/>
          <a:lstStyle/>
          <a:p>
            <a:fld id="{999A0331-D63D-4708-9CCC-27EC16DE7617}" type="slidenum">
              <a:rPr lang="tr-TR" smtClean="0">
                <a:solidFill>
                  <a:prstClr val="black">
                    <a:tint val="75000"/>
                  </a:prstClr>
                </a:solidFill>
              </a:rPr>
              <a:pPr/>
              <a:t>43</a:t>
            </a:fld>
            <a:endParaRPr lang="tr-TR">
              <a:solidFill>
                <a:prstClr val="black">
                  <a:tint val="75000"/>
                </a:prstClr>
              </a:solidFill>
            </a:endParaRPr>
          </a:p>
        </p:txBody>
      </p:sp>
      <p:pic>
        <p:nvPicPr>
          <p:cNvPr id="6"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868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33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684617140"/>
              </p:ext>
            </p:extLst>
          </p:nvPr>
        </p:nvGraphicFramePr>
        <p:xfrm>
          <a:off x="395536" y="332656"/>
          <a:ext cx="8280920"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5" name="Slayt Numarası Yer Tutucusu 4"/>
          <p:cNvSpPr>
            <a:spLocks noGrp="1"/>
          </p:cNvSpPr>
          <p:nvPr>
            <p:ph type="sldNum" sz="quarter" idx="12"/>
          </p:nvPr>
        </p:nvSpPr>
        <p:spPr/>
        <p:txBody>
          <a:bodyPr/>
          <a:lstStyle/>
          <a:p>
            <a:fld id="{999A0331-D63D-4708-9CCC-27EC16DE7617}" type="slidenum">
              <a:rPr lang="tr-TR" smtClean="0">
                <a:solidFill>
                  <a:prstClr val="black">
                    <a:tint val="75000"/>
                  </a:prstClr>
                </a:solidFill>
              </a:rPr>
              <a:pPr/>
              <a:t>44</a:t>
            </a:fld>
            <a:endParaRPr lang="tr-TR">
              <a:solidFill>
                <a:prstClr val="black">
                  <a:tint val="75000"/>
                </a:prstClr>
              </a:solidFill>
            </a:endParaRPr>
          </a:p>
        </p:txBody>
      </p:sp>
      <p:pic>
        <p:nvPicPr>
          <p:cNvPr id="6"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41039"/>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28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1422132750"/>
              </p:ext>
            </p:extLst>
          </p:nvPr>
        </p:nvGraphicFramePr>
        <p:xfrm>
          <a:off x="11970" y="620688"/>
          <a:ext cx="9036496"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45</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95" y="786227"/>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66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790130761"/>
              </p:ext>
            </p:extLst>
          </p:nvPr>
        </p:nvGraphicFramePr>
        <p:xfrm>
          <a:off x="467544" y="404664"/>
          <a:ext cx="8424936" cy="5629587"/>
        </p:xfrm>
        <a:graphic>
          <a:graphicData uri="http://schemas.openxmlformats.org/drawingml/2006/table">
            <a:tbl>
              <a:tblPr/>
              <a:tblGrid>
                <a:gridCol w="351039"/>
                <a:gridCol w="2601288"/>
                <a:gridCol w="347439"/>
                <a:gridCol w="421247"/>
                <a:gridCol w="351039"/>
                <a:gridCol w="2987107"/>
                <a:gridCol w="523283"/>
                <a:gridCol w="842494"/>
              </a:tblGrid>
              <a:tr h="648304">
                <a:tc gridSpan="8">
                  <a:txBody>
                    <a:bodyPr/>
                    <a:lstStyle/>
                    <a:p>
                      <a:pPr algn="ctr" fontAlgn="ctr"/>
                      <a:r>
                        <a:rPr lang="tr-TR" sz="2000" b="1" i="0" u="none" strike="noStrike" dirty="0">
                          <a:solidFill>
                            <a:srgbClr val="000000"/>
                          </a:solidFill>
                          <a:effectLst>
                            <a:outerShdw blurRad="38100" dist="38100" dir="2700000" algn="tl">
                              <a:srgbClr val="000000">
                                <a:alpha val="43137"/>
                              </a:srgbClr>
                            </a:outerShdw>
                          </a:effectLst>
                          <a:latin typeface="Calibri"/>
                        </a:rPr>
                        <a:t>5. BİLGİSAYAR / TELEVİZYON OLMASA NE GİBİ FAALİYETLER YAPILABİLİR?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00873">
                <a:tc gridSpan="2">
                  <a:txBody>
                    <a:bodyPr/>
                    <a:lstStyle/>
                    <a:p>
                      <a:pPr algn="ctr" fontAlgn="ctr"/>
                      <a:r>
                        <a:rPr lang="tr-TR" sz="1600" b="1" i="0" u="none" strike="noStrike">
                          <a:solidFill>
                            <a:srgbClr val="000000"/>
                          </a:solidFill>
                          <a:effectLst/>
                          <a:latin typeface="Calibri"/>
                        </a:rPr>
                        <a:t>FAALİYET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600" b="1" i="0" u="none" strike="noStrike">
                          <a:solidFill>
                            <a:srgbClr val="000000"/>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600" b="1" i="0" u="none" strike="noStrike">
                          <a:solidFill>
                            <a:srgbClr val="000000"/>
                          </a:solidFill>
                          <a:effectLst/>
                          <a:latin typeface="Calibri"/>
                        </a:rPr>
                        <a:t>FAALİYET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600" b="1" i="0" u="none" strike="noStrike">
                          <a:solidFill>
                            <a:srgbClr val="000000"/>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KİTAP</a:t>
                      </a:r>
                      <a:r>
                        <a:rPr lang="tr-TR" sz="1200" b="0" i="0" u="none" strike="noStrike" dirty="0">
                          <a:solidFill>
                            <a:srgbClr val="000000"/>
                          </a:solidFill>
                          <a:effectLst/>
                          <a:latin typeface="Calibri"/>
                        </a:rPr>
                        <a:t>, DERGİ, GAZETE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HAYVAN </a:t>
                      </a:r>
                      <a:r>
                        <a:rPr lang="tr-TR" sz="1200" b="0" i="0" u="none" strike="noStrike" dirty="0">
                          <a:solidFill>
                            <a:srgbClr val="000000"/>
                          </a:solidFill>
                          <a:effectLst/>
                          <a:latin typeface="Calibri"/>
                        </a:rPr>
                        <a:t>BESLEME OYUN VB.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SPOR</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İNGİLİZCE</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DERS </a:t>
                      </a:r>
                      <a:r>
                        <a:rPr lang="tr-TR" sz="1200" b="0" i="0" u="none" strike="noStrike" dirty="0">
                          <a:solidFill>
                            <a:srgbClr val="000000"/>
                          </a:solidFill>
                          <a:effectLst/>
                          <a:latin typeface="Calibri"/>
                        </a:rPr>
                        <a:t>ÇALIŞMA / ÖDEV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24</a:t>
                      </a:r>
                      <a:r>
                        <a:rPr lang="tr-TR" sz="1200" b="1" i="0" u="none" strike="noStrike" dirty="0" smtClean="0">
                          <a:solidFill>
                            <a:srgbClr val="000000"/>
                          </a:solidFill>
                          <a:effectLst/>
                          <a:latin typeface="Calibri"/>
                        </a:rPr>
                        <a:t>. </a:t>
                      </a:r>
                      <a:endParaRPr lang="tr-T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HAYAL </a:t>
                      </a:r>
                      <a:r>
                        <a:rPr lang="tr-TR" sz="1200" b="0" i="0" u="none" strike="noStrike" dirty="0">
                          <a:solidFill>
                            <a:srgbClr val="000000"/>
                          </a:solidFill>
                          <a:effectLst/>
                          <a:latin typeface="Calibri"/>
                        </a:rPr>
                        <a:t>KURMAK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GEZİ</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KURAN</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AİLEMLE </a:t>
                      </a:r>
                      <a:r>
                        <a:rPr lang="tr-TR" sz="1200" b="0" i="0" u="none" strike="noStrike" dirty="0">
                          <a:solidFill>
                            <a:srgbClr val="000000"/>
                          </a:solidFill>
                          <a:effectLst/>
                          <a:latin typeface="Calibri"/>
                        </a:rPr>
                        <a:t>VAKİT GEÇİRME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PUZZLE </a:t>
                      </a:r>
                      <a:r>
                        <a:rPr lang="tr-TR" sz="1200" b="0" i="0" u="none" strike="noStrike" dirty="0">
                          <a:solidFill>
                            <a:srgbClr val="000000"/>
                          </a:solidFill>
                          <a:effectLst/>
                          <a:latin typeface="Calibri"/>
                        </a:rPr>
                        <a:t>YAPILIR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43">
                <a:tc>
                  <a:txBody>
                    <a:bodyPr/>
                    <a:lstStyle/>
                    <a:p>
                      <a:pPr algn="ctr" fontAlgn="ctr"/>
                      <a:r>
                        <a:rPr lang="tr-TR" sz="1200" b="1" i="0" u="none" strike="noStrike">
                          <a:solidFill>
                            <a:srgbClr val="000000"/>
                          </a:solidFill>
                          <a:effectLst/>
                          <a:latin typeface="Calibri"/>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ARKADAŞLARIMLA </a:t>
                      </a:r>
                      <a:r>
                        <a:rPr lang="tr-TR" sz="1200" b="0" i="0" u="none" strike="noStrike" dirty="0">
                          <a:solidFill>
                            <a:srgbClr val="000000"/>
                          </a:solidFill>
                          <a:effectLst/>
                          <a:latin typeface="Calibri"/>
                        </a:rPr>
                        <a:t>VAKİT GEÇİRME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EL </a:t>
                      </a:r>
                      <a:r>
                        <a:rPr lang="tr-TR" sz="1200" b="0" i="0" u="none" strike="noStrike" dirty="0">
                          <a:solidFill>
                            <a:srgbClr val="000000"/>
                          </a:solidFill>
                          <a:effectLst/>
                          <a:latin typeface="Calibri"/>
                        </a:rPr>
                        <a:t>İŞİ YAPMAK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MÜZİK </a:t>
                      </a:r>
                      <a:r>
                        <a:rPr lang="tr-TR" sz="1200" b="0" i="0" u="none" strike="noStrike" dirty="0">
                          <a:solidFill>
                            <a:srgbClr val="000000"/>
                          </a:solidFill>
                          <a:effectLst/>
                          <a:latin typeface="Calibri"/>
                        </a:rPr>
                        <a:t>DİNLEME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BULMACA</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ALIŞVERİŞ</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DANS </a:t>
                      </a:r>
                      <a:r>
                        <a:rPr lang="tr-TR" sz="1200" b="0" i="0" u="none" strike="noStrike" dirty="0">
                          <a:solidFill>
                            <a:srgbClr val="000000"/>
                          </a:solidFill>
                          <a:effectLst/>
                          <a:latin typeface="Calibri"/>
                        </a:rPr>
                        <a:t>EDİLİR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ENSTÜRMAN </a:t>
                      </a:r>
                      <a:r>
                        <a:rPr lang="tr-TR" sz="1200" b="0" i="0" u="none" strike="noStrike" dirty="0">
                          <a:solidFill>
                            <a:srgbClr val="000000"/>
                          </a:solidFill>
                          <a:effectLst/>
                          <a:latin typeface="Calibri"/>
                        </a:rPr>
                        <a:t>ÇALMA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RADYO</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DİNLENME-UYKU</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t>
                      </a:r>
                      <a:r>
                        <a:rPr lang="tr-TR" sz="1200" b="1" i="0" u="none" strike="noStrike" dirty="0" smtClean="0">
                          <a:solidFill>
                            <a:srgbClr val="C00000"/>
                          </a:solidFill>
                          <a:effectLst/>
                          <a:latin typeface="Calibri"/>
                        </a:rPr>
                        <a:t>İNTERNETE GİRERİM !!!</a:t>
                      </a:r>
                      <a:endParaRPr lang="tr-TR" sz="1200" b="1" i="0" u="none" strike="noStrike" dirty="0">
                        <a:solidFill>
                          <a:srgbClr val="C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YEMEK </a:t>
                      </a:r>
                      <a:r>
                        <a:rPr lang="tr-TR" sz="1200" b="0" i="0" u="none" strike="noStrike" dirty="0">
                          <a:solidFill>
                            <a:srgbClr val="000000"/>
                          </a:solidFill>
                          <a:effectLst/>
                          <a:latin typeface="Calibri"/>
                        </a:rPr>
                        <a:t>YAPMA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FOTOGRAF </a:t>
                      </a:r>
                      <a:r>
                        <a:rPr lang="tr-TR" sz="1200" b="0" i="0" u="none" strike="noStrike" dirty="0">
                          <a:solidFill>
                            <a:srgbClr val="000000"/>
                          </a:solidFill>
                          <a:effectLst/>
                          <a:latin typeface="Calibri"/>
                        </a:rPr>
                        <a:t>ÇEKMEK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48">
                <a:tc>
                  <a:txBody>
                    <a:bodyPr/>
                    <a:lstStyle/>
                    <a:p>
                      <a:pPr algn="ctr" fontAlgn="ctr"/>
                      <a:r>
                        <a:rPr lang="tr-TR" sz="1200" b="1" i="0" u="none" strike="noStrike">
                          <a:solidFill>
                            <a:srgbClr val="C00000"/>
                          </a:solidFill>
                          <a:effectLst/>
                          <a:latin typeface="Calibri"/>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C00000"/>
                          </a:solidFill>
                          <a:effectLst/>
                          <a:latin typeface="Calibri"/>
                        </a:rPr>
                        <a:t> </a:t>
                      </a:r>
                      <a:r>
                        <a:rPr lang="tr-TR" sz="1200" b="1" i="0" u="none" strike="noStrike" dirty="0" smtClean="0">
                          <a:solidFill>
                            <a:srgbClr val="C00000"/>
                          </a:solidFill>
                          <a:effectLst/>
                          <a:latin typeface="Calibri"/>
                        </a:rPr>
                        <a:t>TELEFONDAN </a:t>
                      </a:r>
                      <a:r>
                        <a:rPr lang="tr-TR" sz="1200" b="1" i="0" u="none" strike="noStrike" dirty="0">
                          <a:solidFill>
                            <a:srgbClr val="C00000"/>
                          </a:solidFill>
                          <a:effectLst/>
                          <a:latin typeface="Calibri"/>
                        </a:rPr>
                        <a:t>İNTERNETE </a:t>
                      </a:r>
                      <a:r>
                        <a:rPr lang="tr-TR" sz="1200" b="1" i="0" u="none" strike="noStrike" dirty="0" smtClean="0">
                          <a:solidFill>
                            <a:srgbClr val="C00000"/>
                          </a:solidFill>
                          <a:effectLst/>
                          <a:latin typeface="Calibri"/>
                        </a:rPr>
                        <a:t>GİRMEK !!!</a:t>
                      </a:r>
                      <a:endParaRPr lang="tr-TR" sz="1200" b="1" i="0" u="none" strike="noStrike" dirty="0">
                        <a:solidFill>
                          <a:srgbClr val="C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BAHÇE </a:t>
                      </a:r>
                      <a:r>
                        <a:rPr lang="tr-TR" sz="1200" b="0" i="0" u="none" strike="noStrike" dirty="0">
                          <a:solidFill>
                            <a:srgbClr val="000000"/>
                          </a:solidFill>
                          <a:effectLst/>
                          <a:latin typeface="Calibri"/>
                        </a:rPr>
                        <a:t>İŞLERİ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HOBİ(RESİM</a:t>
                      </a:r>
                      <a:r>
                        <a:rPr lang="tr-TR" sz="1200" b="0" i="0" u="none" strike="noStrike" dirty="0">
                          <a:solidFill>
                            <a:srgbClr val="000000"/>
                          </a:solidFill>
                          <a:effectLst/>
                          <a:latin typeface="Calibri"/>
                        </a:rPr>
                        <a:t>, TAKI)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34</a:t>
                      </a:r>
                      <a:r>
                        <a:rPr lang="tr-TR" sz="1200" b="1" i="0" u="none" strike="noStrike" dirty="0" smtClean="0">
                          <a:solidFill>
                            <a:srgbClr val="000000"/>
                          </a:solidFill>
                          <a:effectLst/>
                          <a:latin typeface="Calibri"/>
                        </a:rPr>
                        <a:t>. </a:t>
                      </a:r>
                      <a:endParaRPr lang="tr-TR"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BİLARDO</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OYUNLAR </a:t>
                      </a:r>
                      <a:r>
                        <a:rPr lang="tr-TR" sz="1200" b="0" i="0" u="none" strike="noStrike" dirty="0">
                          <a:solidFill>
                            <a:srgbClr val="000000"/>
                          </a:solidFill>
                          <a:effectLst/>
                          <a:latin typeface="Calibri"/>
                        </a:rPr>
                        <a:t>(MASA)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KAFE</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879">
                <a:tc>
                  <a:txBody>
                    <a:bodyPr/>
                    <a:lstStyle/>
                    <a:p>
                      <a:pPr algn="ctr" fontAlgn="ctr"/>
                      <a:r>
                        <a:rPr lang="tr-TR" sz="1200" b="1" i="0" u="none" strike="noStrike">
                          <a:solidFill>
                            <a:srgbClr val="000000"/>
                          </a:solidFill>
                          <a:effectLst/>
                          <a:latin typeface="Calibri"/>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KENDİNİ </a:t>
                      </a:r>
                      <a:r>
                        <a:rPr lang="tr-TR" sz="1200" b="0" i="0" u="none" strike="noStrike" dirty="0">
                          <a:solidFill>
                            <a:srgbClr val="000000"/>
                          </a:solidFill>
                          <a:effectLst/>
                          <a:latin typeface="Calibri"/>
                        </a:rPr>
                        <a:t>GELİŞTİRME / ARAŞTIRMA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MAKET </a:t>
                      </a:r>
                      <a:r>
                        <a:rPr lang="tr-TR" sz="1200" b="0" i="0" u="none" strike="noStrike" dirty="0">
                          <a:solidFill>
                            <a:srgbClr val="000000"/>
                          </a:solidFill>
                          <a:effectLst/>
                          <a:latin typeface="Calibri"/>
                        </a:rPr>
                        <a:t>YAPILABİLİR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KENDİNİ </a:t>
                      </a:r>
                      <a:r>
                        <a:rPr lang="tr-TR" sz="1200" b="0" i="0" u="none" strike="noStrike" dirty="0">
                          <a:solidFill>
                            <a:srgbClr val="000000"/>
                          </a:solidFill>
                          <a:effectLst/>
                          <a:latin typeface="Calibri"/>
                        </a:rPr>
                        <a:t>DİNLEME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MODEL </a:t>
                      </a:r>
                      <a:r>
                        <a:rPr lang="tr-TR" sz="1200" b="0" i="0" u="none" strike="noStrike" dirty="0">
                          <a:solidFill>
                            <a:srgbClr val="000000"/>
                          </a:solidFill>
                          <a:effectLst/>
                          <a:latin typeface="Calibri"/>
                        </a:rPr>
                        <a:t>ARABA SÜRMEK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TEMİZLİK </a:t>
                      </a:r>
                      <a:r>
                        <a:rPr lang="tr-TR" sz="1200" b="0" i="0" u="none" strike="noStrike" dirty="0">
                          <a:solidFill>
                            <a:srgbClr val="000000"/>
                          </a:solidFill>
                          <a:effectLst/>
                          <a:latin typeface="Calibri"/>
                        </a:rPr>
                        <a:t>/ CİLT BAKIMI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TİYATROYA </a:t>
                      </a:r>
                      <a:r>
                        <a:rPr lang="tr-TR" sz="1200" b="0" i="0" u="none" strike="noStrike" dirty="0">
                          <a:solidFill>
                            <a:srgbClr val="000000"/>
                          </a:solidFill>
                          <a:effectLst/>
                          <a:latin typeface="Calibri"/>
                        </a:rPr>
                        <a:t>GİDİLİR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t>
                      </a:r>
                      <a:r>
                        <a:rPr lang="tr-TR" sz="1200" b="1" i="0" u="none" strike="noStrike" dirty="0" smtClean="0">
                          <a:solidFill>
                            <a:srgbClr val="C00000"/>
                          </a:solidFill>
                          <a:effectLst/>
                          <a:latin typeface="Calibri"/>
                        </a:rPr>
                        <a:t>SİNEMAYA GİDİLİR !!!</a:t>
                      </a:r>
                      <a:endParaRPr lang="tr-TR" sz="1200" b="1" i="0" u="none" strike="noStrike" dirty="0">
                        <a:solidFill>
                          <a:srgbClr val="C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BİNİCİLİK</a:t>
                      </a:r>
                      <a:endParaRPr lang="tr-TR" sz="12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712">
                <a:tc>
                  <a:txBody>
                    <a:bodyPr/>
                    <a:lstStyle/>
                    <a:p>
                      <a:pPr algn="ctr" fontAlgn="ctr"/>
                      <a:r>
                        <a:rPr lang="tr-TR" sz="1200" b="1" i="0" u="none" strike="noStrike">
                          <a:solidFill>
                            <a:srgbClr val="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BİSİKLET </a:t>
                      </a:r>
                      <a:r>
                        <a:rPr lang="tr-TR" sz="1200" b="0" i="0" u="none" strike="noStrike" dirty="0">
                          <a:solidFill>
                            <a:srgbClr val="000000"/>
                          </a:solidFill>
                          <a:effectLst/>
                          <a:latin typeface="Calibri"/>
                        </a:rPr>
                        <a:t>SÜRME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a:t>
                      </a:r>
                      <a:r>
                        <a:rPr lang="tr-TR" sz="1200" b="1" i="0" u="none" strike="noStrike" dirty="0" smtClean="0">
                          <a:solidFill>
                            <a:srgbClr val="C00000"/>
                          </a:solidFill>
                          <a:effectLst/>
                          <a:latin typeface="Calibri"/>
                        </a:rPr>
                        <a:t>TELEVİZYONSUZ OLMAZ !!!</a:t>
                      </a:r>
                      <a:endParaRPr lang="tr-TR" sz="1200" b="1" i="0" u="none" strike="noStrike" dirty="0">
                        <a:solidFill>
                          <a:srgbClr val="C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948">
                <a:tc>
                  <a:txBody>
                    <a:bodyPr/>
                    <a:lstStyle/>
                    <a:p>
                      <a:pPr algn="ctr" fontAlgn="ctr"/>
                      <a:r>
                        <a:rPr lang="tr-TR" sz="1200" b="1" i="0" u="none" strike="noStrike">
                          <a:solidFill>
                            <a:srgbClr val="000000"/>
                          </a:solidFill>
                          <a:effectLst/>
                          <a:latin typeface="Calibri"/>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smtClean="0">
                          <a:solidFill>
                            <a:srgbClr val="000000"/>
                          </a:solidFill>
                          <a:effectLst/>
                          <a:latin typeface="Calibri"/>
                        </a:rPr>
                        <a:t> YAZI </a:t>
                      </a:r>
                      <a:r>
                        <a:rPr lang="tr-TR" sz="1200" b="0" i="0" u="none" strike="noStrike" dirty="0">
                          <a:solidFill>
                            <a:srgbClr val="000000"/>
                          </a:solidFill>
                          <a:effectLst/>
                          <a:latin typeface="Calibri"/>
                        </a:rPr>
                        <a:t>YAZARIM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r>
                        <a:rPr lang="tr-TR" sz="12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46</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56" y="6165304"/>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18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55751792"/>
              </p:ext>
            </p:extLst>
          </p:nvPr>
        </p:nvGraphicFramePr>
        <p:xfrm>
          <a:off x="323528" y="692696"/>
          <a:ext cx="8352925" cy="5222205"/>
        </p:xfrm>
        <a:graphic>
          <a:graphicData uri="http://schemas.openxmlformats.org/drawingml/2006/table">
            <a:tbl>
              <a:tblPr>
                <a:effectLst>
                  <a:innerShdw blurRad="63500" dist="50800" dir="2700000">
                    <a:prstClr val="black">
                      <a:alpha val="50000"/>
                    </a:prstClr>
                  </a:innerShdw>
                </a:effectLst>
              </a:tblPr>
              <a:tblGrid>
                <a:gridCol w="1392155"/>
                <a:gridCol w="696077"/>
                <a:gridCol w="696077"/>
                <a:gridCol w="696077"/>
                <a:gridCol w="696077"/>
                <a:gridCol w="696077"/>
                <a:gridCol w="696077"/>
                <a:gridCol w="696077"/>
                <a:gridCol w="696077"/>
                <a:gridCol w="696077"/>
                <a:gridCol w="696077"/>
              </a:tblGrid>
              <a:tr h="815812">
                <a:tc gridSpan="11">
                  <a:txBody>
                    <a:bodyPr/>
                    <a:lstStyle/>
                    <a:p>
                      <a:pPr algn="ctr" fontAlgn="ctr"/>
                      <a:r>
                        <a:rPr lang="tr-TR" sz="2800" b="1" i="0" u="none" strike="noStrike" dirty="0">
                          <a:solidFill>
                            <a:srgbClr val="000000"/>
                          </a:solidFill>
                          <a:effectLst/>
                          <a:latin typeface="Calibri"/>
                        </a:rPr>
                        <a:t>6.  Aşağıdaki medya araçlarına </a:t>
                      </a:r>
                      <a:br>
                        <a:rPr lang="tr-TR" sz="2800" b="1" i="0" u="none" strike="noStrike" dirty="0">
                          <a:solidFill>
                            <a:srgbClr val="000000"/>
                          </a:solidFill>
                          <a:effectLst/>
                          <a:latin typeface="Calibri"/>
                        </a:rPr>
                      </a:br>
                      <a:r>
                        <a:rPr lang="tr-TR" sz="2800" b="1" i="0" u="none" strike="noStrike" dirty="0">
                          <a:solidFill>
                            <a:srgbClr val="000000"/>
                          </a:solidFill>
                          <a:effectLst/>
                          <a:latin typeface="Calibri"/>
                        </a:rPr>
                        <a:t>ne kadar vaktinizi ayırıyorsunuz?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2882">
                <a:tc>
                  <a:txBody>
                    <a:bodyPr/>
                    <a:lstStyle/>
                    <a:p>
                      <a:pPr algn="ctr" fontAlgn="ctr"/>
                      <a:r>
                        <a:rPr lang="tr-TR" sz="1100" b="1"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tr-TR" sz="1200" b="1" i="0" u="none" strike="noStrike">
                          <a:solidFill>
                            <a:srgbClr val="0F243E"/>
                          </a:solidFill>
                          <a:effectLst/>
                          <a:latin typeface="Calibri"/>
                        </a:rPr>
                        <a:t>CEP TELEFONU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gridSpan="2">
                  <a:txBody>
                    <a:bodyPr/>
                    <a:lstStyle/>
                    <a:p>
                      <a:pPr algn="ctr" fontAlgn="ctr"/>
                      <a:r>
                        <a:rPr lang="tr-TR" sz="1200" b="1" i="0" u="none" strike="noStrike">
                          <a:solidFill>
                            <a:srgbClr val="0F243E"/>
                          </a:solidFill>
                          <a:effectLst/>
                          <a:latin typeface="Calibri"/>
                        </a:rPr>
                        <a:t>BİLGİSAYAR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gridSpan="2">
                  <a:txBody>
                    <a:bodyPr/>
                    <a:lstStyle/>
                    <a:p>
                      <a:pPr algn="ctr" fontAlgn="ctr"/>
                      <a:r>
                        <a:rPr lang="tr-TR" sz="1200" b="1" i="0" u="none" strike="noStrike">
                          <a:solidFill>
                            <a:srgbClr val="0F243E"/>
                          </a:solidFill>
                          <a:effectLst/>
                          <a:latin typeface="Calibri"/>
                        </a:rPr>
                        <a:t>TELEVİZYON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gridSpan="2">
                  <a:txBody>
                    <a:bodyPr/>
                    <a:lstStyle/>
                    <a:p>
                      <a:pPr algn="ctr" fontAlgn="ctr"/>
                      <a:r>
                        <a:rPr lang="tr-TR" sz="1200" b="1" i="0" u="none" strike="noStrike">
                          <a:solidFill>
                            <a:srgbClr val="0F243E"/>
                          </a:solidFill>
                          <a:effectLst/>
                          <a:latin typeface="Calibri"/>
                        </a:rPr>
                        <a:t>PLAYSTATİON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gridSpan="2">
                  <a:txBody>
                    <a:bodyPr/>
                    <a:lstStyle/>
                    <a:p>
                      <a:pPr algn="ctr" fontAlgn="ctr"/>
                      <a:r>
                        <a:rPr lang="tr-TR" sz="1200" b="1" i="0" u="none" strike="noStrike">
                          <a:solidFill>
                            <a:srgbClr val="0F243E"/>
                          </a:solidFill>
                          <a:effectLst/>
                          <a:latin typeface="Calibri"/>
                        </a:rPr>
                        <a:t>İNTERNET KAFE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r>
              <a:tr h="254941">
                <a:tc>
                  <a:txBody>
                    <a:bodyPr/>
                    <a:lstStyle/>
                    <a:p>
                      <a:pPr algn="ctr" fontAlgn="ctr"/>
                      <a:r>
                        <a:rPr lang="tr-TR" sz="1000" b="1" i="0" u="none" strike="noStrike">
                          <a:solidFill>
                            <a:srgbClr val="000000"/>
                          </a:solidFill>
                          <a:effectLst/>
                          <a:latin typeface="Calibri"/>
                        </a:rPr>
                        <a:t>SÜRE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 YÜZDE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F243E"/>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 YÜZDE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F243E"/>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 YÜZDE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F243E"/>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 YÜZDE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F243E"/>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000" b="1" i="0" u="none" strike="noStrike">
                          <a:solidFill>
                            <a:srgbClr val="0F243E"/>
                          </a:solidFill>
                          <a:effectLst/>
                          <a:latin typeface="Calibri"/>
                        </a:rPr>
                        <a:t>% YÜZDE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9706">
                <a:tc>
                  <a:txBody>
                    <a:bodyPr/>
                    <a:lstStyle/>
                    <a:p>
                      <a:pPr algn="l" fontAlgn="ctr"/>
                      <a:r>
                        <a:rPr lang="tr-TR" sz="1200" b="1" i="0" u="none" strike="noStrike" dirty="0">
                          <a:solidFill>
                            <a:srgbClr val="000000"/>
                          </a:solidFill>
                          <a:effectLst/>
                          <a:latin typeface="Calibri"/>
                        </a:rPr>
                        <a:t>Günde 0 </a:t>
                      </a:r>
                      <a:r>
                        <a:rPr lang="tr-TR" sz="1200" b="1" i="0" u="none" strike="noStrike" dirty="0" err="1">
                          <a:solidFill>
                            <a:srgbClr val="000000"/>
                          </a:solidFill>
                          <a:effectLst/>
                          <a:latin typeface="Calibri"/>
                        </a:rPr>
                        <a:t>dk</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68,92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86,49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dirty="0">
                          <a:solidFill>
                            <a:srgbClr val="000000"/>
                          </a:solidFill>
                          <a:effectLst/>
                          <a:latin typeface="Calibri"/>
                        </a:rPr>
                        <a:t>Günde 0-30 </a:t>
                      </a:r>
                      <a:r>
                        <a:rPr lang="tr-TR" sz="1200" b="1" i="0" u="none" strike="noStrike" dirty="0" err="1">
                          <a:solidFill>
                            <a:srgbClr val="000000"/>
                          </a:solidFill>
                          <a:effectLst/>
                          <a:latin typeface="Calibri"/>
                        </a:rPr>
                        <a:t>dk</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0,68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a:solidFill>
                            <a:srgbClr val="000000"/>
                          </a:solidFill>
                          <a:effectLst/>
                          <a:latin typeface="Calibri"/>
                        </a:rPr>
                        <a:t>Günde 30-60 dk</a:t>
                      </a: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a:solidFill>
                            <a:srgbClr val="000000"/>
                          </a:solidFill>
                          <a:effectLst/>
                          <a:latin typeface="Calibri"/>
                        </a:rPr>
                        <a:t>Günde  1-2 sa</a:t>
                      </a: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20,95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89706">
                <a:tc>
                  <a:txBody>
                    <a:bodyPr/>
                    <a:lstStyle/>
                    <a:p>
                      <a:pPr algn="l" fontAlgn="ctr"/>
                      <a:r>
                        <a:rPr lang="tr-TR" sz="1200" b="1" i="0" u="none" strike="noStrike" dirty="0">
                          <a:solidFill>
                            <a:srgbClr val="000000"/>
                          </a:solidFill>
                          <a:effectLst/>
                          <a:latin typeface="Calibri"/>
                        </a:rPr>
                        <a:t>Günde 2+ </a:t>
                      </a:r>
                      <a:r>
                        <a:rPr lang="tr-TR" sz="1200" b="1" i="0" u="none" strike="noStrike" dirty="0" err="1">
                          <a:solidFill>
                            <a:srgbClr val="000000"/>
                          </a:solidFill>
                          <a:effectLst/>
                          <a:latin typeface="Calibri"/>
                        </a:rPr>
                        <a:t>sa</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400" b="1" i="0" u="none" strike="noStrike">
                          <a:solidFill>
                            <a:srgbClr val="FF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89706">
                <a:tc>
                  <a:txBody>
                    <a:bodyPr/>
                    <a:lstStyle/>
                    <a:p>
                      <a:pPr algn="l" fontAlgn="ctr"/>
                      <a:r>
                        <a:rPr lang="tr-TR" sz="1200" b="1" i="0" u="none" strike="noStrike" dirty="0">
                          <a:solidFill>
                            <a:srgbClr val="000000"/>
                          </a:solidFill>
                          <a:effectLst/>
                          <a:latin typeface="Calibri"/>
                        </a:rPr>
                        <a:t>Haftada 0-30 </a:t>
                      </a:r>
                      <a:r>
                        <a:rPr lang="tr-TR" sz="1200" b="1" i="0" u="none" strike="noStrike" dirty="0" err="1">
                          <a:solidFill>
                            <a:srgbClr val="000000"/>
                          </a:solidFill>
                          <a:effectLst/>
                          <a:latin typeface="Calibri"/>
                        </a:rPr>
                        <a:t>dk</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4,05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dirty="0">
                          <a:solidFill>
                            <a:srgbClr val="000000"/>
                          </a:solidFill>
                          <a:effectLst/>
                          <a:latin typeface="Calibri"/>
                        </a:rPr>
                        <a:t>Haftada 30-60 </a:t>
                      </a:r>
                      <a:r>
                        <a:rPr lang="tr-TR" sz="1200" b="1" i="0" u="none" strike="noStrike" dirty="0" err="1">
                          <a:solidFill>
                            <a:srgbClr val="000000"/>
                          </a:solidFill>
                          <a:effectLst/>
                          <a:latin typeface="Calibri"/>
                        </a:rPr>
                        <a:t>dk</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dirty="0">
                          <a:solidFill>
                            <a:srgbClr val="000000"/>
                          </a:solidFill>
                          <a:effectLst/>
                          <a:latin typeface="Calibri"/>
                        </a:rPr>
                        <a:t>Haftada  1-2 </a:t>
                      </a:r>
                      <a:r>
                        <a:rPr lang="tr-TR" sz="1200" b="1" i="0" u="none" strike="noStrike" dirty="0" err="1">
                          <a:solidFill>
                            <a:srgbClr val="000000"/>
                          </a:solidFill>
                          <a:effectLst/>
                          <a:latin typeface="Calibri"/>
                        </a:rPr>
                        <a:t>sa</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7,43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2,70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06">
                <a:tc>
                  <a:txBody>
                    <a:bodyPr/>
                    <a:lstStyle/>
                    <a:p>
                      <a:pPr algn="l" fontAlgn="ctr"/>
                      <a:r>
                        <a:rPr lang="tr-TR" sz="1200" b="1" i="0" u="none" strike="noStrike" dirty="0">
                          <a:solidFill>
                            <a:srgbClr val="000000"/>
                          </a:solidFill>
                          <a:effectLst/>
                          <a:latin typeface="Calibri"/>
                        </a:rPr>
                        <a:t>Haftada 2+ </a:t>
                      </a:r>
                      <a:r>
                        <a:rPr lang="tr-TR" sz="1200" b="1" i="0" u="none" strike="noStrike" dirty="0" err="1">
                          <a:solidFill>
                            <a:srgbClr val="000000"/>
                          </a:solidFill>
                          <a:effectLst/>
                          <a:latin typeface="Calibri"/>
                        </a:rPr>
                        <a:t>sa</a:t>
                      </a:r>
                      <a:endParaRPr lang="tr-TR" sz="1200" b="1" i="0" u="none" strike="noStrike" dirty="0">
                        <a:solidFill>
                          <a:srgbClr val="000000"/>
                        </a:solidFill>
                        <a:effectLst/>
                        <a:latin typeface="Calibri"/>
                      </a:endParaRPr>
                    </a:p>
                  </a:txBody>
                  <a:tcPr marL="17145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3,38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94">
                <a:tc>
                  <a:txBody>
                    <a:bodyPr/>
                    <a:lstStyle/>
                    <a:p>
                      <a:pPr algn="ctr" fontAlgn="ctr"/>
                      <a:r>
                        <a:rPr lang="tr-TR" sz="1400" b="1" i="0" u="none" strike="noStrike" dirty="0">
                          <a:solidFill>
                            <a:srgbClr val="000000"/>
                          </a:solidFill>
                          <a:effectLst/>
                          <a:latin typeface="Calibri"/>
                        </a:rPr>
                        <a:t>TOPLAM &gt;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FF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400" b="1" i="1" u="none" strike="noStrike">
                          <a:solidFill>
                            <a:srgbClr val="000000"/>
                          </a:solidFill>
                          <a:effectLst/>
                          <a:latin typeface="Calibri"/>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88">
                <a:tc gridSpan="11">
                  <a:txBody>
                    <a:bodyPr/>
                    <a:lstStyle/>
                    <a:p>
                      <a:pPr algn="l" fontAlgn="b"/>
                      <a:r>
                        <a:rPr lang="tr-TR"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83706">
                <a:tc gridSpan="11">
                  <a:txBody>
                    <a:bodyPr/>
                    <a:lstStyle/>
                    <a:p>
                      <a:pPr algn="l" fontAlgn="ctr"/>
                      <a:r>
                        <a:rPr lang="tr-TR" sz="1600" b="1" i="0" u="none" strike="noStrike" dirty="0">
                          <a:solidFill>
                            <a:srgbClr val="000000"/>
                          </a:solidFill>
                          <a:effectLst/>
                          <a:latin typeface="Calibri"/>
                        </a:rPr>
                        <a:t>Not: Bilimsel araştırmalara göre günde 2 </a:t>
                      </a:r>
                      <a:r>
                        <a:rPr lang="tr-TR" sz="1600" b="1" i="0" u="none" strike="noStrike" dirty="0" err="1">
                          <a:solidFill>
                            <a:srgbClr val="000000"/>
                          </a:solidFill>
                          <a:effectLst/>
                          <a:latin typeface="Calibri"/>
                        </a:rPr>
                        <a:t>saat'ten</a:t>
                      </a:r>
                      <a:r>
                        <a:rPr lang="tr-TR" sz="1600" b="1" i="0" u="none" strike="noStrike" dirty="0">
                          <a:solidFill>
                            <a:srgbClr val="000000"/>
                          </a:solidFill>
                          <a:effectLst/>
                          <a:latin typeface="Calibri"/>
                        </a:rPr>
                        <a:t> fazla (iş ile ilgili kullanım hariç) kullanım bağımlılık kategorisine girmektedir.</a:t>
                      </a:r>
                    </a:p>
                  </a:txBody>
                  <a:tcPr marL="1714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47</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786227"/>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1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2721127769"/>
              </p:ext>
            </p:extLst>
          </p:nvPr>
        </p:nvGraphicFramePr>
        <p:xfrm>
          <a:off x="395536" y="404664"/>
          <a:ext cx="8136904"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48</a:t>
            </a:fld>
            <a:endParaRPr lang="tr-TR">
              <a:solidFill>
                <a:prstClr val="black">
                  <a:tint val="75000"/>
                </a:prstClr>
              </a:solidFill>
            </a:endParaRPr>
          </a:p>
        </p:txBody>
      </p:sp>
      <p:sp>
        <p:nvSpPr>
          <p:cNvPr id="4" name="Dikdörtgen 3"/>
          <p:cNvSpPr/>
          <p:nvPr/>
        </p:nvSpPr>
        <p:spPr>
          <a:xfrm>
            <a:off x="611560" y="6012577"/>
            <a:ext cx="7704856" cy="584775"/>
          </a:xfrm>
          <a:prstGeom prst="rect">
            <a:avLst/>
          </a:prstGeom>
        </p:spPr>
        <p:txBody>
          <a:bodyPr wrap="square">
            <a:spAutoFit/>
          </a:bodyPr>
          <a:lstStyle/>
          <a:p>
            <a:r>
              <a:rPr lang="tr-TR" sz="1600" b="1" dirty="0">
                <a:solidFill>
                  <a:srgbClr val="000000"/>
                </a:solidFill>
              </a:rPr>
              <a:t>Not: Bilimsel araştırmalara göre günde 2 </a:t>
            </a:r>
            <a:r>
              <a:rPr lang="tr-TR" sz="1600" b="1" dirty="0" err="1">
                <a:solidFill>
                  <a:srgbClr val="000000"/>
                </a:solidFill>
              </a:rPr>
              <a:t>saat'ten</a:t>
            </a:r>
            <a:r>
              <a:rPr lang="tr-TR" sz="1600" b="1" dirty="0">
                <a:solidFill>
                  <a:srgbClr val="000000"/>
                </a:solidFill>
              </a:rPr>
              <a:t> fazla (iş ile ilgili kullanım hariç) kullanım bağımlılık kategorisine girmektedir.</a:t>
            </a:r>
            <a:endParaRPr lang="tr-TR" sz="1600" dirty="0">
              <a:solidFill>
                <a:prstClr val="black"/>
              </a:solidFill>
            </a:endParaRPr>
          </a:p>
        </p:txBody>
      </p:sp>
      <p:pic>
        <p:nvPicPr>
          <p:cNvPr id="5"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54868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48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71146464"/>
              </p:ext>
            </p:extLst>
          </p:nvPr>
        </p:nvGraphicFramePr>
        <p:xfrm>
          <a:off x="323528" y="620688"/>
          <a:ext cx="8424936" cy="5326397"/>
        </p:xfrm>
        <a:graphic>
          <a:graphicData uri="http://schemas.openxmlformats.org/drawingml/2006/table">
            <a:tbl>
              <a:tblPr>
                <a:effectLst>
                  <a:outerShdw blurRad="50800" dist="38100" dir="18900000" algn="bl" rotWithShape="0">
                    <a:prstClr val="black">
                      <a:alpha val="40000"/>
                    </a:prstClr>
                  </a:outerShdw>
                </a:effectLst>
              </a:tblPr>
              <a:tblGrid>
                <a:gridCol w="4248472"/>
                <a:gridCol w="432048"/>
                <a:gridCol w="3339582"/>
                <a:gridCol w="404834"/>
              </a:tblGrid>
              <a:tr h="873749">
                <a:tc gridSpan="4">
                  <a:txBody>
                    <a:bodyPr/>
                    <a:lstStyle/>
                    <a:p>
                      <a:pPr algn="ctr" fontAlgn="ctr"/>
                      <a:r>
                        <a:rPr lang="tr-TR" sz="2400" b="1" i="0" u="none" strike="noStrike" dirty="0">
                          <a:solidFill>
                            <a:schemeClr val="tx1"/>
                          </a:solidFill>
                          <a:effectLst>
                            <a:outerShdw blurRad="38100" dist="38100" dir="2700000" algn="tl">
                              <a:srgbClr val="000000">
                                <a:alpha val="43137"/>
                              </a:srgbClr>
                            </a:outerShdw>
                          </a:effectLst>
                          <a:latin typeface="Calibri"/>
                        </a:rPr>
                        <a:t>8.  SİZCE BİLGİSAYAR VE TV’NİN </a:t>
                      </a:r>
                      <a:br>
                        <a:rPr lang="tr-TR" sz="2400" b="1" i="0" u="none" strike="noStrike" dirty="0">
                          <a:solidFill>
                            <a:schemeClr val="tx1"/>
                          </a:solidFill>
                          <a:effectLst>
                            <a:outerShdw blurRad="38100" dist="38100" dir="2700000" algn="tl">
                              <a:srgbClr val="000000">
                                <a:alpha val="43137"/>
                              </a:srgbClr>
                            </a:outerShdw>
                          </a:effectLst>
                          <a:latin typeface="Calibri"/>
                        </a:rPr>
                      </a:br>
                      <a:r>
                        <a:rPr lang="tr-TR" sz="2400" b="1" i="0" u="none" strike="noStrike" dirty="0">
                          <a:solidFill>
                            <a:schemeClr val="tx1"/>
                          </a:solidFill>
                          <a:effectLst>
                            <a:outerShdw blurRad="38100" dist="38100" dir="2700000" algn="tl">
                              <a:srgbClr val="000000">
                                <a:alpha val="43137"/>
                              </a:srgbClr>
                            </a:outerShdw>
                          </a:effectLst>
                          <a:latin typeface="Calibri"/>
                        </a:rPr>
                        <a:t>İNSANLARA  KAZANDIRDIKLARI / KAYBETTİRDİKLERİ NELERDİR?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52318">
                <a:tc>
                  <a:txBody>
                    <a:bodyPr/>
                    <a:lstStyle/>
                    <a:p>
                      <a:pPr algn="ctr" fontAlgn="ctr"/>
                      <a:r>
                        <a:rPr lang="tr-TR" sz="2000" b="1" i="0" u="none" strike="noStrike" dirty="0">
                          <a:solidFill>
                            <a:srgbClr val="C00000"/>
                          </a:solidFill>
                          <a:effectLst/>
                          <a:latin typeface="Calibri"/>
                        </a:rPr>
                        <a:t>OLUMSUZ YÖNÜ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tr-TR" sz="1800" b="1" i="0" u="none" strike="noStrike" dirty="0">
                          <a:solidFill>
                            <a:schemeClr val="tx2">
                              <a:lumMod val="75000"/>
                            </a:schemeClr>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tr-TR" sz="2000" b="1" i="0" u="none" strike="noStrike" dirty="0">
                          <a:solidFill>
                            <a:schemeClr val="tx2">
                              <a:lumMod val="75000"/>
                            </a:schemeClr>
                          </a:solidFill>
                          <a:effectLst/>
                          <a:latin typeface="Calibri"/>
                        </a:rPr>
                        <a:t>OLUMLU YÖNÜ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800" b="1" i="0" u="none" strike="noStrike" dirty="0">
                          <a:solidFill>
                            <a:schemeClr val="tx2">
                              <a:lumMod val="75000"/>
                            </a:schemeClr>
                          </a:solidFill>
                          <a:effectLst/>
                          <a:latin typeface="Calibri"/>
                        </a:rPr>
                        <a:t>SAYI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ZAMAN KAYBI</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76</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BİLGİ EDİNME / ARAŞTIRMA</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50</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45096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BEYNİMİZDEKİ HÜCRELER / SAĞLIĞIMIZ / GÖZ SAĞLIĞIMIZ</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34</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GÜNDEMİ TAKİP ETME</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40</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PSİKOLOJİK SAĞLIĞIMIZ  / BAĞIMLILIK</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19</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EĞLENDİRİR</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a:solidFill>
                            <a:schemeClr val="tx2">
                              <a:lumMod val="75000"/>
                            </a:schemeClr>
                          </a:solidFill>
                          <a:effectLst>
                            <a:outerShdw blurRad="38100" dist="38100" dir="2700000" algn="tl">
                              <a:srgbClr val="000000">
                                <a:alpha val="43137"/>
                              </a:srgbClr>
                            </a:outerShdw>
                          </a:effectLst>
                          <a:latin typeface="Calibri"/>
                        </a:rPr>
                        <a:t>16</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ASOSYALLİK</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16</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HİÇ BİR FAYDASI YOK</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11</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AHLAK, MANEVİYAT</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14</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KENDİNİ GELİŞTİRME OLUMLU PRG</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9</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ZARARLI SİTELER / DİZİLER VE PROGRAMLAR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12</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ÖDEV </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a:solidFill>
                            <a:schemeClr val="tx2">
                              <a:lumMod val="75000"/>
                            </a:schemeClr>
                          </a:solidFill>
                          <a:effectLst>
                            <a:outerShdw blurRad="38100" dist="38100" dir="2700000" algn="tl">
                              <a:srgbClr val="000000">
                                <a:alpha val="43137"/>
                              </a:srgbClr>
                            </a:outerShdw>
                          </a:effectLst>
                          <a:latin typeface="Calibri"/>
                        </a:rPr>
                        <a:t>5</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AİLE HAYATI, BAĞLARIN ZAYIFLATMASI</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9</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DERS ÇALIŞMA</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5</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DUYARSIZLAŞMA</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4</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BELGESELLER</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4</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KAZANDIRDIĞI BİRŞEY YOK AMA VAZGEÇEMİYORUZ</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3</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İLETİŞİM</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4</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ÖZENTİLİK</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2</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SOSYALLEŞTİRİR</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3</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310040">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REKLAMLAR</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marL="171450" indent="-171450" algn="l" fontAlgn="ctr">
                        <a:buFont typeface="Wingdings" pitchFamily="2" charset="2"/>
                        <a:buChar char="ü"/>
                      </a:pPr>
                      <a:r>
                        <a:rPr lang="tr-TR" sz="1200" b="1" i="0" u="none" strike="noStrike" dirty="0">
                          <a:solidFill>
                            <a:schemeClr val="tx2">
                              <a:lumMod val="75000"/>
                            </a:schemeClr>
                          </a:solidFill>
                          <a:effectLst/>
                          <a:latin typeface="Comic Sans MS"/>
                        </a:rPr>
                        <a:t>DİL ÖĞRENİMİ</a:t>
                      </a:r>
                    </a:p>
                  </a:txBody>
                  <a:tcPr marL="85725"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c>
                  <a:txBody>
                    <a:bodyPr/>
                    <a:lstStyle/>
                    <a:p>
                      <a:pPr algn="ctr" fontAlgn="ctr"/>
                      <a:r>
                        <a:rPr lang="tr-TR" sz="1200" b="1" i="0" u="none" strike="noStrike" dirty="0">
                          <a:solidFill>
                            <a:schemeClr val="tx2">
                              <a:lumMod val="75000"/>
                            </a:schemeClr>
                          </a:solidFill>
                          <a:effectLst>
                            <a:outerShdw blurRad="38100" dist="38100" dir="2700000" algn="tl">
                              <a:srgbClr val="000000">
                                <a:alpha val="43137"/>
                              </a:srgbClr>
                            </a:outerShdw>
                          </a:effectLst>
                          <a:latin typeface="Calibri"/>
                        </a:rPr>
                        <a:t>2</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5">
                            <a:lumMod val="60000"/>
                            <a:lumOff val="40000"/>
                          </a:schemeClr>
                        </a:gs>
                        <a:gs pos="64999">
                          <a:srgbClr val="F0EBD5"/>
                        </a:gs>
                        <a:gs pos="100000">
                          <a:srgbClr val="D1C39F"/>
                        </a:gs>
                      </a:gsLst>
                      <a:lin ang="5400000" scaled="0"/>
                    </a:gradFill>
                  </a:tcPr>
                </a:tc>
              </a:tr>
              <a:tr h="295947">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TATMİNSİZLİK</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rowSpan="2" gridSpan="2">
                  <a:txBody>
                    <a:bodyPr/>
                    <a:lstStyle/>
                    <a:p>
                      <a:pPr algn="l" fontAlgn="b"/>
                      <a:r>
                        <a:rPr lang="tr-TR" sz="1200" b="0" i="0" u="none" strike="noStrike" dirty="0">
                          <a:solidFill>
                            <a:schemeClr val="tx2">
                              <a:lumMod val="75000"/>
                            </a:schemeClr>
                          </a:solidFill>
                          <a:effectLst/>
                          <a:latin typeface="Calibri"/>
                        </a:rPr>
                        <a:t> </a:t>
                      </a:r>
                    </a:p>
                  </a:txBody>
                  <a:tcPr marL="8572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r>
              <a:tr h="310040">
                <a:tc>
                  <a:txBody>
                    <a:bodyPr/>
                    <a:lstStyle/>
                    <a:p>
                      <a:pPr marL="171450" indent="-171450" algn="l" fontAlgn="b">
                        <a:buFont typeface="Wingdings" pitchFamily="2" charset="2"/>
                        <a:buChar char="ü"/>
                      </a:pPr>
                      <a:r>
                        <a:rPr lang="tr-TR" sz="1200" b="1" i="0" u="none" strike="noStrike" dirty="0">
                          <a:solidFill>
                            <a:srgbClr val="C00000"/>
                          </a:solidFill>
                          <a:effectLst/>
                          <a:latin typeface="Comic Sans MS"/>
                        </a:rPr>
                        <a:t>SORUMLULUKLARIMIZI YERİNE GETİRME</a:t>
                      </a:r>
                    </a:p>
                  </a:txBody>
                  <a:tcPr marL="85725"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ctr"/>
                      <a:r>
                        <a:rPr lang="tr-TR" sz="1200" b="1" i="0" u="none" strike="noStrike" dirty="0">
                          <a:solidFill>
                            <a:schemeClr val="tx2">
                              <a:lumMod val="75000"/>
                            </a:schemeClr>
                          </a:solidFill>
                          <a:effectLst/>
                          <a:latin typeface="Calibri"/>
                        </a:rPr>
                        <a:t>1</a:t>
                      </a:r>
                    </a:p>
                  </a:txBody>
                  <a:tcPr marL="85725"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gridSpan="2" vMerge="1">
                  <a:txBody>
                    <a:bodyPr/>
                    <a:lstStyle/>
                    <a:p>
                      <a:endParaRPr lang="tr-TR"/>
                    </a:p>
                  </a:txBody>
                  <a:tcPr/>
                </a:tc>
                <a:tc hMerge="1" vMerge="1">
                  <a:txBody>
                    <a:bodyPr/>
                    <a:lstStyle/>
                    <a:p>
                      <a:endParaRPr lang="tr-TR"/>
                    </a:p>
                  </a:txBody>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49</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445224"/>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16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2012-2013\DERS-İ REHBERLİK\MEDYA\MEDYA\sosyal_medy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4624"/>
            <a:ext cx="6445319" cy="673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62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157828192"/>
              </p:ext>
            </p:extLst>
          </p:nvPr>
        </p:nvGraphicFramePr>
        <p:xfrm>
          <a:off x="1475656" y="332656"/>
          <a:ext cx="6336704" cy="6345728"/>
        </p:xfrm>
        <a:graphic>
          <a:graphicData uri="http://schemas.openxmlformats.org/drawingml/2006/table">
            <a:tbl>
              <a:tblPr/>
              <a:tblGrid>
                <a:gridCol w="5040560"/>
                <a:gridCol w="1296144"/>
              </a:tblGrid>
              <a:tr h="845392">
                <a:tc gridSpan="2">
                  <a:txBody>
                    <a:bodyPr/>
                    <a:lstStyle/>
                    <a:p>
                      <a:pPr algn="ctr" fontAlgn="ctr"/>
                      <a:r>
                        <a:rPr lang="tr-TR" sz="2000" b="1" i="0" u="none" strike="noStrike" dirty="0">
                          <a:solidFill>
                            <a:srgbClr val="000000"/>
                          </a:solidFill>
                          <a:effectLst>
                            <a:outerShdw blurRad="38100" dist="38100" dir="2700000" algn="tl">
                              <a:srgbClr val="000000">
                                <a:alpha val="43137"/>
                              </a:srgbClr>
                            </a:outerShdw>
                          </a:effectLst>
                          <a:latin typeface="Calibri"/>
                        </a:rPr>
                        <a:t>9. TV / BİLGİSAYAR’DA SİZE SAÇMA GELEN VE HERKESİ OLUMSUZ ETKİLEYEN FAKTÖRLER NELERDİR?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DİZİLER </a:t>
                      </a:r>
                      <a:endParaRPr lang="tr-TR" sz="1400" b="0" i="0" u="none" strike="noStrike" dirty="0">
                        <a:solidFill>
                          <a:srgbClr val="000000"/>
                        </a:solidFill>
                        <a:effectLst>
                          <a:outerShdw blurRad="38100" dist="38100" dir="2700000" algn="tl">
                            <a:srgbClr val="000000">
                              <a:alpha val="43137"/>
                            </a:srgbClr>
                          </a:outerShdw>
                        </a:effectLst>
                        <a:latin typeface="Comic Sans MS"/>
                      </a:endParaRP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GEREKSİZ</a:t>
                      </a:r>
                      <a:r>
                        <a:rPr lang="tr-TR" sz="1400" b="0" i="0" u="none" strike="noStrike" dirty="0">
                          <a:solidFill>
                            <a:srgbClr val="000000"/>
                          </a:solidFill>
                          <a:effectLst>
                            <a:outerShdw blurRad="38100" dist="38100" dir="2700000" algn="tl">
                              <a:srgbClr val="000000">
                                <a:alpha val="43137"/>
                              </a:srgbClr>
                            </a:outerShdw>
                          </a:effectLst>
                          <a:latin typeface="Comic Sans MS"/>
                        </a:rPr>
                        <a:t>, SAÇMA PROGRAMLAR</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OLUMSUZ </a:t>
                      </a:r>
                      <a:r>
                        <a:rPr lang="tr-TR" sz="1400" b="0" i="0" u="none" strike="noStrike" dirty="0">
                          <a:solidFill>
                            <a:srgbClr val="000000"/>
                          </a:solidFill>
                          <a:effectLst>
                            <a:outerShdw blurRad="38100" dist="38100" dir="2700000" algn="tl">
                              <a:srgbClr val="000000">
                                <a:alpha val="43137"/>
                              </a:srgbClr>
                            </a:outerShdw>
                          </a:effectLst>
                          <a:latin typeface="Comic Sans MS"/>
                        </a:rPr>
                        <a:t>YÖNÜ YOK</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GEREKSİZ </a:t>
                      </a:r>
                      <a:r>
                        <a:rPr lang="tr-TR" sz="1400" b="0" i="0" u="none" strike="noStrike" dirty="0">
                          <a:solidFill>
                            <a:srgbClr val="000000"/>
                          </a:solidFill>
                          <a:effectLst>
                            <a:outerShdw blurRad="38100" dist="38100" dir="2700000" algn="tl">
                              <a:srgbClr val="000000">
                                <a:alpha val="43137"/>
                              </a:srgbClr>
                            </a:outerShdw>
                          </a:effectLst>
                          <a:latin typeface="Comic Sans MS"/>
                        </a:rPr>
                        <a:t>REKLAMLAR</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SOSYAL </a:t>
                      </a:r>
                      <a:r>
                        <a:rPr lang="tr-TR" sz="1400" b="0" i="0" u="none" strike="noStrike" dirty="0">
                          <a:solidFill>
                            <a:srgbClr val="000000"/>
                          </a:solidFill>
                          <a:effectLst>
                            <a:outerShdw blurRad="38100" dist="38100" dir="2700000" algn="tl">
                              <a:srgbClr val="000000">
                                <a:alpha val="43137"/>
                              </a:srgbClr>
                            </a:outerShdw>
                          </a:effectLst>
                          <a:latin typeface="Comic Sans MS"/>
                        </a:rPr>
                        <a:t>MEDYA</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ETKİSİNDE </a:t>
                      </a:r>
                      <a:r>
                        <a:rPr lang="tr-TR" sz="1400" b="0" i="0" u="none" strike="noStrike" dirty="0">
                          <a:solidFill>
                            <a:srgbClr val="000000"/>
                          </a:solidFill>
                          <a:effectLst>
                            <a:outerShdw blurRad="38100" dist="38100" dir="2700000" algn="tl">
                              <a:srgbClr val="000000">
                                <a:alpha val="43137"/>
                              </a:srgbClr>
                            </a:outerShdw>
                          </a:effectLst>
                          <a:latin typeface="Comic Sans MS"/>
                        </a:rPr>
                        <a:t>KALMAK</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65494">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EVLENME </a:t>
                      </a:r>
                      <a:r>
                        <a:rPr lang="tr-TR" sz="1400" b="0" i="0" u="none" strike="noStrike" dirty="0">
                          <a:solidFill>
                            <a:srgbClr val="000000"/>
                          </a:solidFill>
                          <a:effectLst>
                            <a:outerShdw blurRad="38100" dist="38100" dir="2700000" algn="tl">
                              <a:srgbClr val="000000">
                                <a:alpha val="43137"/>
                              </a:srgbClr>
                            </a:outerShdw>
                          </a:effectLst>
                          <a:latin typeface="Comic Sans MS"/>
                        </a:rPr>
                        <a:t>PROGRAMLARI / KADIN PROGAMLARI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GERÇEĞE </a:t>
                      </a:r>
                      <a:r>
                        <a:rPr lang="tr-TR" sz="1400" b="0" i="0" u="none" strike="noStrike" dirty="0">
                          <a:solidFill>
                            <a:srgbClr val="000000"/>
                          </a:solidFill>
                          <a:effectLst>
                            <a:outerShdw blurRad="38100" dist="38100" dir="2700000" algn="tl">
                              <a:srgbClr val="000000">
                                <a:alpha val="43137"/>
                              </a:srgbClr>
                            </a:outerShdw>
                          </a:effectLst>
                          <a:latin typeface="Comic Sans MS"/>
                        </a:rPr>
                        <a:t>UYMAYAN PROG</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BİLGİSAYAR </a:t>
                      </a:r>
                      <a:r>
                        <a:rPr lang="tr-TR" sz="1400" b="0" i="0" u="none" strike="noStrike" dirty="0">
                          <a:solidFill>
                            <a:srgbClr val="000000"/>
                          </a:solidFill>
                          <a:effectLst>
                            <a:outerShdw blurRad="38100" dist="38100" dir="2700000" algn="tl">
                              <a:srgbClr val="000000">
                                <a:alpha val="43137"/>
                              </a:srgbClr>
                            </a:outerShdw>
                          </a:effectLst>
                          <a:latin typeface="Comic Sans MS"/>
                        </a:rPr>
                        <a:t>OYUNLARI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KÜFÜR </a:t>
                      </a:r>
                      <a:r>
                        <a:rPr lang="tr-TR" sz="1400" b="0" i="0" u="none" strike="noStrike" dirty="0">
                          <a:solidFill>
                            <a:srgbClr val="000000"/>
                          </a:solidFill>
                          <a:effectLst>
                            <a:outerShdw blurRad="38100" dist="38100" dir="2700000" algn="tl">
                              <a:srgbClr val="000000">
                                <a:alpha val="43137"/>
                              </a:srgbClr>
                            </a:outerShdw>
                          </a:effectLst>
                          <a:latin typeface="Comic Sans MS"/>
                        </a:rPr>
                        <a:t>ARGO</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SAHTE </a:t>
                      </a:r>
                      <a:r>
                        <a:rPr lang="tr-TR" sz="1400" b="0" i="0" u="none" strike="noStrike" dirty="0">
                          <a:solidFill>
                            <a:srgbClr val="000000"/>
                          </a:solidFill>
                          <a:effectLst>
                            <a:outerShdw blurRad="38100" dist="38100" dir="2700000" algn="tl">
                              <a:srgbClr val="000000">
                                <a:alpha val="43137"/>
                              </a:srgbClr>
                            </a:outerShdw>
                          </a:effectLst>
                          <a:latin typeface="Comic Sans MS"/>
                        </a:rPr>
                        <a:t>REKLAMLAR</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BAĞIMLILIK </a:t>
                      </a:r>
                      <a:r>
                        <a:rPr lang="tr-TR" sz="1400" b="0" i="0" u="none" strike="noStrike" dirty="0">
                          <a:solidFill>
                            <a:srgbClr val="000000"/>
                          </a:solidFill>
                          <a:effectLst>
                            <a:outerShdw blurRad="38100" dist="38100" dir="2700000" algn="tl">
                              <a:srgbClr val="000000">
                                <a:alpha val="43137"/>
                              </a:srgbClr>
                            </a:outerShdw>
                          </a:effectLst>
                          <a:latin typeface="Comic Sans MS"/>
                        </a:rPr>
                        <a:t>YAPMASI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AİLEVİ </a:t>
                      </a:r>
                      <a:r>
                        <a:rPr lang="tr-TR" sz="1400" b="0" i="0" u="none" strike="noStrike" dirty="0">
                          <a:solidFill>
                            <a:srgbClr val="000000"/>
                          </a:solidFill>
                          <a:effectLst>
                            <a:outerShdw blurRad="38100" dist="38100" dir="2700000" algn="tl">
                              <a:srgbClr val="000000">
                                <a:alpha val="43137"/>
                              </a:srgbClr>
                            </a:outerShdw>
                          </a:effectLst>
                          <a:latin typeface="Comic Sans MS"/>
                        </a:rPr>
                        <a:t>İLİŞKİLERİN KOPMASI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DİLİMİZİ </a:t>
                      </a:r>
                      <a:r>
                        <a:rPr lang="tr-TR" sz="1400" b="0" i="0" u="none" strike="noStrike" dirty="0">
                          <a:solidFill>
                            <a:srgbClr val="000000"/>
                          </a:solidFill>
                          <a:effectLst>
                            <a:outerShdw blurRad="38100" dist="38100" dir="2700000" algn="tl">
                              <a:srgbClr val="000000">
                                <a:alpha val="43137"/>
                              </a:srgbClr>
                            </a:outerShdw>
                          </a:effectLst>
                          <a:latin typeface="Comic Sans MS"/>
                        </a:rPr>
                        <a:t>BOZUYOR</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GERÇEKLİK </a:t>
                      </a:r>
                      <a:r>
                        <a:rPr lang="tr-TR" sz="1400" b="0" i="0" u="none" strike="noStrike" dirty="0">
                          <a:solidFill>
                            <a:srgbClr val="000000"/>
                          </a:solidFill>
                          <a:effectLst>
                            <a:outerShdw blurRad="38100" dist="38100" dir="2700000" algn="tl">
                              <a:srgbClr val="000000">
                                <a:alpha val="43137"/>
                              </a:srgbClr>
                            </a:outerShdw>
                          </a:effectLst>
                          <a:latin typeface="Comic Sans MS"/>
                        </a:rPr>
                        <a:t>ALGISI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SUBLİMİNAL </a:t>
                      </a:r>
                      <a:r>
                        <a:rPr lang="tr-TR" sz="1400" b="0" i="0" u="none" strike="noStrike" dirty="0">
                          <a:solidFill>
                            <a:srgbClr val="000000"/>
                          </a:solidFill>
                          <a:effectLst>
                            <a:outerShdw blurRad="38100" dist="38100" dir="2700000" algn="tl">
                              <a:srgbClr val="000000">
                                <a:alpha val="43137"/>
                              </a:srgbClr>
                            </a:outerShdw>
                          </a:effectLst>
                          <a:latin typeface="Comic Sans MS"/>
                        </a:rPr>
                        <a:t>MESAJ</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ASOSYALLİK-İÇİNE </a:t>
                      </a:r>
                      <a:r>
                        <a:rPr lang="tr-TR" sz="1400" b="0" i="0" u="none" strike="noStrike" dirty="0">
                          <a:solidFill>
                            <a:srgbClr val="000000"/>
                          </a:solidFill>
                          <a:effectLst>
                            <a:outerShdw blurRad="38100" dist="38100" dir="2700000" algn="tl">
                              <a:srgbClr val="000000">
                                <a:alpha val="43137"/>
                              </a:srgbClr>
                            </a:outerShdw>
                          </a:effectLst>
                          <a:latin typeface="Comic Sans MS"/>
                        </a:rPr>
                        <a:t>KAPANIKLIK</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7718">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ÇOK </a:t>
                      </a:r>
                      <a:r>
                        <a:rPr lang="tr-TR" sz="1400" b="0" i="0" u="none" strike="noStrike" dirty="0">
                          <a:solidFill>
                            <a:srgbClr val="000000"/>
                          </a:solidFill>
                          <a:effectLst>
                            <a:outerShdw blurRad="38100" dist="38100" dir="2700000" algn="tl">
                              <a:srgbClr val="000000">
                                <a:alpha val="43137"/>
                              </a:srgbClr>
                            </a:outerShdw>
                          </a:effectLst>
                          <a:latin typeface="Comic Sans MS"/>
                        </a:rPr>
                        <a:t>FAZLA SOSYAL PAY. SİTESİNİN OLMASI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KOMİK </a:t>
                      </a:r>
                      <a:r>
                        <a:rPr lang="tr-TR" sz="1400" b="0" i="0" u="none" strike="noStrike" dirty="0">
                          <a:solidFill>
                            <a:srgbClr val="000000"/>
                          </a:solidFill>
                          <a:effectLst>
                            <a:outerShdw blurRad="38100" dist="38100" dir="2700000" algn="tl">
                              <a:srgbClr val="000000">
                                <a:alpha val="43137"/>
                              </a:srgbClr>
                            </a:outerShdw>
                          </a:effectLst>
                          <a:latin typeface="Comic Sans MS"/>
                        </a:rPr>
                        <a:t>VİDEO</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228233">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ENGELLEMELER</a:t>
                      </a:r>
                      <a:endParaRPr lang="tr-TR" sz="1400" b="0" i="0" u="none" strike="noStrike" dirty="0">
                        <a:solidFill>
                          <a:srgbClr val="000000"/>
                        </a:solidFill>
                        <a:effectLst>
                          <a:outerShdw blurRad="38100" dist="38100" dir="2700000" algn="tl">
                            <a:srgbClr val="000000">
                              <a:alpha val="43137"/>
                            </a:srgbClr>
                          </a:outerShdw>
                        </a:effectLst>
                        <a:latin typeface="Comic Sans MS"/>
                      </a:endParaRP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300941">
                <a:tc>
                  <a:txBody>
                    <a:bodyPr/>
                    <a:lstStyle/>
                    <a:p>
                      <a:pPr algn="l" fontAlgn="b"/>
                      <a:r>
                        <a:rPr lang="tr-TR" sz="1400" b="0" i="0" u="none" strike="noStrike" dirty="0" smtClean="0">
                          <a:solidFill>
                            <a:srgbClr val="000000"/>
                          </a:solidFill>
                          <a:effectLst>
                            <a:outerShdw blurRad="38100" dist="38100" dir="2700000" algn="tl">
                              <a:srgbClr val="000000">
                                <a:alpha val="43137"/>
                              </a:srgbClr>
                            </a:outerShdw>
                          </a:effectLst>
                          <a:latin typeface="Comic Sans MS"/>
                        </a:rPr>
                        <a:t>    ÖĞRETİCİ </a:t>
                      </a:r>
                      <a:r>
                        <a:rPr lang="tr-TR" sz="1400" b="0" i="0" u="none" strike="noStrike" dirty="0">
                          <a:solidFill>
                            <a:srgbClr val="000000"/>
                          </a:solidFill>
                          <a:effectLst>
                            <a:outerShdw blurRad="38100" dist="38100" dir="2700000" algn="tl">
                              <a:srgbClr val="000000">
                                <a:alpha val="43137"/>
                              </a:srgbClr>
                            </a:outerShdw>
                          </a:effectLst>
                          <a:latin typeface="Comic Sans MS"/>
                        </a:rPr>
                        <a:t>PROGRAMLARIN OLMAMASI</a:t>
                      </a: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600" b="0" i="0" u="none" strike="noStrike" dirty="0">
                          <a:solidFill>
                            <a:srgbClr val="000000"/>
                          </a:solidFill>
                          <a:effectLst>
                            <a:outerShdw blurRad="38100" dist="38100" dir="2700000" algn="tl">
                              <a:srgbClr val="000000">
                                <a:alpha val="43137"/>
                              </a:srgbClr>
                            </a:outerShdw>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r h="300941">
                <a:tc>
                  <a:txBody>
                    <a:bodyPr/>
                    <a:lstStyle/>
                    <a:p>
                      <a:pPr algn="ctr" fontAlgn="b"/>
                      <a:r>
                        <a:rPr lang="tr-TR" sz="1400" b="1" i="0" u="none" strike="noStrike" baseline="0" dirty="0" smtClean="0">
                          <a:solidFill>
                            <a:srgbClr val="000000"/>
                          </a:solidFill>
                          <a:effectLst>
                            <a:outerShdw blurRad="38100" dist="38100" dir="2700000" algn="tl">
                              <a:srgbClr val="000000">
                                <a:alpha val="43137"/>
                              </a:srgbClr>
                            </a:outerShdw>
                          </a:effectLst>
                          <a:latin typeface="Comic Sans MS"/>
                        </a:rPr>
                        <a:t>                                            </a:t>
                      </a:r>
                      <a:r>
                        <a:rPr lang="tr-TR" sz="1400" b="1" i="0" u="none" strike="noStrike" dirty="0" smtClean="0">
                          <a:solidFill>
                            <a:srgbClr val="000000"/>
                          </a:solidFill>
                          <a:effectLst>
                            <a:outerShdw blurRad="38100" dist="38100" dir="2700000" algn="tl">
                              <a:srgbClr val="000000">
                                <a:alpha val="43137"/>
                              </a:srgbClr>
                            </a:outerShdw>
                          </a:effectLst>
                          <a:latin typeface="Comic Sans MS"/>
                        </a:rPr>
                        <a:t>TOPLAM</a:t>
                      </a:r>
                      <a:endParaRPr lang="tr-TR" sz="1400" b="1" i="0" u="none" strike="noStrike" dirty="0">
                        <a:solidFill>
                          <a:srgbClr val="000000"/>
                        </a:solidFill>
                        <a:effectLst>
                          <a:outerShdw blurRad="38100" dist="38100" dir="2700000" algn="tl">
                            <a:srgbClr val="000000">
                              <a:alpha val="43137"/>
                            </a:srgbClr>
                          </a:outerShdw>
                        </a:effectLst>
                        <a:latin typeface="Comic Sans MS"/>
                      </a:endParaRPr>
                    </a:p>
                  </a:txBody>
                  <a:tcPr marL="80216"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tr-TR" sz="1400" b="1" i="0" u="none" strike="noStrike" dirty="0" smtClean="0">
                          <a:solidFill>
                            <a:srgbClr val="000000"/>
                          </a:solidFill>
                          <a:effectLst>
                            <a:outerShdw blurRad="38100" dist="38100" dir="2700000" algn="tl">
                              <a:srgbClr val="000000">
                                <a:alpha val="43137"/>
                              </a:srgbClr>
                            </a:outerShdw>
                          </a:effectLst>
                          <a:latin typeface="Calibri"/>
                        </a:rPr>
                        <a:t>143</a:t>
                      </a:r>
                      <a:endParaRPr lang="tr-TR" sz="14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50</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868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46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a:graphicFrameLocks/>
          </p:cNvGraphicFramePr>
          <p:nvPr>
            <p:extLst>
              <p:ext uri="{D42A27DB-BD31-4B8C-83A1-F6EECF244321}">
                <p14:modId xmlns:p14="http://schemas.microsoft.com/office/powerpoint/2010/main" val="3628541064"/>
              </p:ext>
            </p:extLst>
          </p:nvPr>
        </p:nvGraphicFramePr>
        <p:xfrm>
          <a:off x="395536" y="404664"/>
          <a:ext cx="8496944"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51</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868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71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0"/>
            <a:ext cx="8640960" cy="6771084"/>
          </a:xfrm>
          <a:prstGeom prst="rect">
            <a:avLst/>
          </a:prstGeom>
        </p:spPr>
        <p:txBody>
          <a:bodyPr wrap="square">
            <a:spAutoFit/>
          </a:bodyPr>
          <a:lstStyle/>
          <a:p>
            <a:pPr algn="ctr"/>
            <a:r>
              <a:rPr lang="tr-TR" sz="2800" b="1" dirty="0">
                <a:solidFill>
                  <a:prstClr val="black"/>
                </a:solidFill>
                <a:effectLst>
                  <a:outerShdw blurRad="38100" dist="38100" dir="2700000" algn="tl">
                    <a:srgbClr val="000000">
                      <a:alpha val="43137"/>
                    </a:srgbClr>
                  </a:outerShdw>
                </a:effectLst>
              </a:rPr>
              <a:t>10. MEDYA OKURYAZARLIĞI NEDİR? İYİ BİR MEDYA OKURYAZARI OLMAK İÇİN NE YAPMAK GEREKİR</a:t>
            </a:r>
            <a:r>
              <a:rPr lang="tr-TR" sz="2800" b="1" dirty="0" smtClean="0">
                <a:solidFill>
                  <a:prstClr val="black"/>
                </a:solidFill>
                <a:effectLst>
                  <a:outerShdw blurRad="38100" dist="38100" dir="2700000" algn="tl">
                    <a:srgbClr val="000000">
                      <a:alpha val="43137"/>
                    </a:srgbClr>
                  </a:outerShdw>
                </a:effectLst>
              </a:rPr>
              <a:t>?</a:t>
            </a:r>
          </a:p>
          <a:p>
            <a:endParaRPr lang="tr-TR" sz="800" dirty="0">
              <a:solidFill>
                <a:prstClr val="black"/>
              </a:solidFill>
            </a:endParaRPr>
          </a:p>
          <a:p>
            <a:pPr marL="449263" indent="-361950"/>
            <a:r>
              <a:rPr lang="tr-TR" sz="2400" b="1" dirty="0" smtClean="0">
                <a:solidFill>
                  <a:prstClr val="black"/>
                </a:solidFill>
                <a:effectLst>
                  <a:outerShdw blurRad="38100" dist="38100" dir="2700000" algn="tl">
                    <a:srgbClr val="000000">
                      <a:alpha val="43137"/>
                    </a:srgbClr>
                  </a:outerShdw>
                </a:effectLst>
              </a:rPr>
              <a:t>Verilen bazı yanıtlar…</a:t>
            </a:r>
          </a:p>
          <a:p>
            <a:pPr marL="449263" indent="-361950">
              <a:buFont typeface="Wingdings" pitchFamily="2" charset="2"/>
              <a:buChar char="ü"/>
            </a:pPr>
            <a:r>
              <a:rPr lang="tr-TR" sz="2400" dirty="0" smtClean="0">
                <a:solidFill>
                  <a:prstClr val="black"/>
                </a:solidFill>
              </a:rPr>
              <a:t>Bilinçlenmedir</a:t>
            </a:r>
          </a:p>
          <a:p>
            <a:pPr marL="449263" indent="-361950">
              <a:buFont typeface="Wingdings" pitchFamily="2" charset="2"/>
              <a:buChar char="ü"/>
            </a:pPr>
            <a:r>
              <a:rPr lang="tr-TR" sz="2400" dirty="0" smtClean="0">
                <a:solidFill>
                  <a:prstClr val="black"/>
                </a:solidFill>
              </a:rPr>
              <a:t>Medyayı doğru algılamak</a:t>
            </a:r>
          </a:p>
          <a:p>
            <a:pPr marL="449263" indent="-361950">
              <a:buFont typeface="Wingdings" pitchFamily="2" charset="2"/>
              <a:buChar char="ü"/>
            </a:pPr>
            <a:r>
              <a:rPr lang="tr-TR" sz="2400" dirty="0" smtClean="0">
                <a:solidFill>
                  <a:prstClr val="black"/>
                </a:solidFill>
              </a:rPr>
              <a:t>Aslında biz bu dersi gördük ama hocasını sevmediğim için dinlemedim. İletişim filan gibi </a:t>
            </a:r>
            <a:r>
              <a:rPr lang="tr-TR" sz="2400" dirty="0" err="1" smtClean="0">
                <a:solidFill>
                  <a:prstClr val="black"/>
                </a:solidFill>
              </a:rPr>
              <a:t>birşeydi</a:t>
            </a:r>
            <a:r>
              <a:rPr lang="tr-TR" sz="2400" dirty="0" smtClean="0">
                <a:solidFill>
                  <a:prstClr val="black"/>
                </a:solidFill>
              </a:rPr>
              <a:t> sanırım</a:t>
            </a:r>
          </a:p>
          <a:p>
            <a:pPr marL="449263" indent="-361950">
              <a:buFont typeface="Wingdings" pitchFamily="2" charset="2"/>
              <a:buChar char="ü"/>
            </a:pPr>
            <a:r>
              <a:rPr lang="tr-TR" sz="2400" dirty="0" smtClean="0">
                <a:solidFill>
                  <a:prstClr val="black"/>
                </a:solidFill>
              </a:rPr>
              <a:t>İyi bir medya okuryazarı duyduğu, gördüğü her şeyi yorumlar</a:t>
            </a:r>
          </a:p>
          <a:p>
            <a:pPr marL="449263" indent="-361950">
              <a:buFont typeface="Wingdings" pitchFamily="2" charset="2"/>
              <a:buChar char="ü"/>
            </a:pPr>
            <a:r>
              <a:rPr lang="tr-TR" sz="2400" dirty="0" smtClean="0">
                <a:solidFill>
                  <a:prstClr val="black"/>
                </a:solidFill>
              </a:rPr>
              <a:t>Medyayı yakından takip etmektir.</a:t>
            </a:r>
          </a:p>
          <a:p>
            <a:pPr marL="449263" indent="-361950">
              <a:buFont typeface="Wingdings" pitchFamily="2" charset="2"/>
              <a:buChar char="ü"/>
            </a:pPr>
            <a:r>
              <a:rPr lang="tr-TR" sz="2400" dirty="0" smtClean="0">
                <a:solidFill>
                  <a:prstClr val="black"/>
                </a:solidFill>
              </a:rPr>
              <a:t>Doğru anlama, yorumlama, olduğu gibi kabul etmeme</a:t>
            </a:r>
          </a:p>
          <a:p>
            <a:pPr marL="449263" indent="-361950">
              <a:buFont typeface="Wingdings" pitchFamily="2" charset="2"/>
              <a:buChar char="ü"/>
            </a:pPr>
            <a:r>
              <a:rPr lang="tr-TR" sz="2400" dirty="0" smtClean="0">
                <a:solidFill>
                  <a:prstClr val="black"/>
                </a:solidFill>
              </a:rPr>
              <a:t>Medyada doğru gazeteci yetiştirmek amacıyla açılmıştır. Doğru dürüst ve güvenilir habercilik yapmak zorundadır.</a:t>
            </a:r>
          </a:p>
          <a:p>
            <a:pPr marL="449263" indent="-361950">
              <a:buFont typeface="Wingdings" pitchFamily="2" charset="2"/>
              <a:buChar char="ü"/>
            </a:pPr>
            <a:r>
              <a:rPr lang="tr-TR" sz="2400" dirty="0" smtClean="0">
                <a:solidFill>
                  <a:prstClr val="black"/>
                </a:solidFill>
              </a:rPr>
              <a:t>Bilgisayardan çeşitli bilgileri haberleri okuyup yazmaktır. İyi olmak için dikkatli ve düzenli yapılmalıdır.</a:t>
            </a:r>
          </a:p>
          <a:p>
            <a:pPr marL="449263" indent="-361950">
              <a:buFont typeface="Wingdings" pitchFamily="2" charset="2"/>
              <a:buChar char="ü"/>
            </a:pPr>
            <a:r>
              <a:rPr lang="tr-TR" sz="2400" dirty="0" smtClean="0">
                <a:solidFill>
                  <a:prstClr val="black"/>
                </a:solidFill>
              </a:rPr>
              <a:t>Sanırım bir üniversite bölümü gazetecilikle ilgili olsa gerek medyayı takip eden insanlar.</a:t>
            </a:r>
          </a:p>
          <a:p>
            <a:pPr marL="449263" indent="-361950">
              <a:buFont typeface="Wingdings" pitchFamily="2" charset="2"/>
              <a:buChar char="ü"/>
            </a:pPr>
            <a:r>
              <a:rPr lang="tr-TR" sz="2400" dirty="0" smtClean="0">
                <a:solidFill>
                  <a:prstClr val="black"/>
                </a:solidFill>
              </a:rPr>
              <a:t>İlköğretimde verilen derstir.</a:t>
            </a:r>
            <a:endParaRPr lang="tr-TR" sz="2400" dirty="0">
              <a:solidFill>
                <a:prstClr val="black"/>
              </a:solidFill>
            </a:endParaRPr>
          </a:p>
        </p:txBody>
      </p:sp>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52</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206040"/>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90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26377"/>
            <a:ext cx="8568952" cy="6370975"/>
          </a:xfrm>
          <a:prstGeom prst="rect">
            <a:avLst/>
          </a:prstGeom>
        </p:spPr>
        <p:txBody>
          <a:bodyPr wrap="square">
            <a:spAutoFit/>
          </a:bodyPr>
          <a:lstStyle/>
          <a:p>
            <a:pPr indent="261938" algn="ctr"/>
            <a:r>
              <a:rPr lang="tr-TR" sz="2800" b="1" dirty="0">
                <a:solidFill>
                  <a:prstClr val="black"/>
                </a:solidFill>
              </a:rPr>
              <a:t> </a:t>
            </a:r>
            <a:r>
              <a:rPr lang="tr-TR" sz="2800" b="1" dirty="0" smtClean="0">
                <a:solidFill>
                  <a:prstClr val="black"/>
                </a:solidFill>
                <a:effectLst>
                  <a:outerShdw blurRad="38100" dist="38100" dir="2700000" algn="tl">
                    <a:srgbClr val="000000">
                      <a:alpha val="43137"/>
                    </a:srgbClr>
                  </a:outerShdw>
                </a:effectLst>
              </a:rPr>
              <a:t>MEDYA OKURYAZARLIĞI NEDİR?</a:t>
            </a:r>
          </a:p>
          <a:p>
            <a:pPr indent="261938"/>
            <a:r>
              <a:rPr lang="tr-TR" sz="2000" dirty="0" smtClean="0">
                <a:solidFill>
                  <a:prstClr val="black"/>
                </a:solidFill>
              </a:rPr>
              <a:t>   Medya </a:t>
            </a:r>
            <a:r>
              <a:rPr lang="tr-TR" sz="2000" dirty="0">
                <a:solidFill>
                  <a:prstClr val="black"/>
                </a:solidFill>
              </a:rPr>
              <a:t>okuryazarlığı terimi İngilizce “</a:t>
            </a:r>
            <a:r>
              <a:rPr lang="tr-TR" sz="2000" dirty="0" err="1">
                <a:solidFill>
                  <a:prstClr val="black"/>
                </a:solidFill>
              </a:rPr>
              <a:t>media</a:t>
            </a:r>
            <a:r>
              <a:rPr lang="tr-TR" sz="2000" dirty="0">
                <a:solidFill>
                  <a:prstClr val="black"/>
                </a:solidFill>
              </a:rPr>
              <a:t> </a:t>
            </a:r>
            <a:r>
              <a:rPr lang="tr-TR" sz="2000" dirty="0" err="1">
                <a:solidFill>
                  <a:prstClr val="black"/>
                </a:solidFill>
              </a:rPr>
              <a:t>literacy</a:t>
            </a:r>
            <a:r>
              <a:rPr lang="tr-TR" sz="2000" dirty="0">
                <a:solidFill>
                  <a:prstClr val="black"/>
                </a:solidFill>
              </a:rPr>
              <a:t>” sözcüğünden dilimize çevrilmiştir. Bu kavram, yazılı ve yazılı olmayan, büyük çeşitlilik gösteren formatlardaki mesajlara ulaşma, bunları çözümleme, değerlendirme ve iletme yeteneği olarak tanımlanmaktadır. </a:t>
            </a:r>
            <a:endParaRPr lang="tr-TR" sz="2000" dirty="0" smtClean="0">
              <a:solidFill>
                <a:prstClr val="black"/>
              </a:solidFill>
            </a:endParaRPr>
          </a:p>
          <a:p>
            <a:pPr indent="363538"/>
            <a:r>
              <a:rPr lang="tr-TR" sz="2000" dirty="0" smtClean="0">
                <a:solidFill>
                  <a:prstClr val="black"/>
                </a:solidFill>
              </a:rPr>
              <a:t> Tanımdan </a:t>
            </a:r>
            <a:r>
              <a:rPr lang="tr-TR" sz="2000" dirty="0">
                <a:solidFill>
                  <a:prstClr val="black"/>
                </a:solidFill>
              </a:rPr>
              <a:t>da anlaşılabileceği gibi medya okuryazarlığı birden çok fonksiyonu içermektedir. Medya okuryazarlığına bu açıdan bakıldığında kavramın; bir yandan medya oluşturarak iletme, diğer yandan da iletilen medya unsurlarını alırken </a:t>
            </a:r>
            <a:r>
              <a:rPr lang="tr-TR" sz="2000" b="1" dirty="0">
                <a:solidFill>
                  <a:prstClr val="black"/>
                </a:solidFill>
              </a:rPr>
              <a:t>çözümleyebilme becerisi</a:t>
            </a:r>
            <a:r>
              <a:rPr lang="tr-TR" sz="2000" dirty="0">
                <a:solidFill>
                  <a:prstClr val="black"/>
                </a:solidFill>
              </a:rPr>
              <a:t>ni içerdiği görülmektedir.</a:t>
            </a:r>
            <a:br>
              <a:rPr lang="tr-TR" sz="2000" dirty="0">
                <a:solidFill>
                  <a:prstClr val="black"/>
                </a:solidFill>
              </a:rPr>
            </a:br>
            <a:r>
              <a:rPr lang="tr-TR" sz="2000" dirty="0" smtClean="0">
                <a:solidFill>
                  <a:prstClr val="black"/>
                </a:solidFill>
              </a:rPr>
              <a:t>        </a:t>
            </a:r>
            <a:r>
              <a:rPr lang="tr-TR" sz="2000" b="1" i="1" dirty="0" smtClean="0">
                <a:solidFill>
                  <a:prstClr val="black"/>
                </a:solidFill>
              </a:rPr>
              <a:t>Günümüzde </a:t>
            </a:r>
            <a:r>
              <a:rPr lang="tr-TR" sz="2000" b="1" i="1" dirty="0">
                <a:solidFill>
                  <a:prstClr val="black"/>
                </a:solidFill>
              </a:rPr>
              <a:t>medya okuryazarlığı dendiğinde; bu iki içerikten daha çok medyayı çözümleyebilme becerisi üzerinde durulmaktadır. Çünkü medya; gazete, kitap, dergi, televizyon, video, sinema, internet, cep telefonu gibi bir çok aracı içermektedir. </a:t>
            </a:r>
            <a:endParaRPr lang="tr-TR" sz="2000" b="1" i="1" dirty="0" smtClean="0">
              <a:solidFill>
                <a:prstClr val="black"/>
              </a:solidFill>
            </a:endParaRPr>
          </a:p>
          <a:p>
            <a:pPr indent="363538"/>
            <a:r>
              <a:rPr lang="tr-TR" sz="2000" dirty="0" smtClean="0">
                <a:solidFill>
                  <a:prstClr val="black"/>
                </a:solidFill>
              </a:rPr>
              <a:t>  Bu </a:t>
            </a:r>
            <a:r>
              <a:rPr lang="tr-TR" sz="2000" dirty="0">
                <a:solidFill>
                  <a:prstClr val="black"/>
                </a:solidFill>
              </a:rPr>
              <a:t>araçların da günümüzde yaygınlığı herkes tarafından kabul edilmektedir. Diğer yandan bu araçların kişi ve toplumlar üzerinde etkinliğinin boyutu konusu da tartışılmaktadır. </a:t>
            </a:r>
            <a:endParaRPr lang="tr-TR" sz="2000" dirty="0" smtClean="0">
              <a:solidFill>
                <a:prstClr val="black"/>
              </a:solidFill>
            </a:endParaRPr>
          </a:p>
          <a:p>
            <a:pPr indent="363538"/>
            <a:r>
              <a:rPr lang="tr-TR" sz="2000" dirty="0" smtClean="0">
                <a:solidFill>
                  <a:srgbClr val="C00000"/>
                </a:solidFill>
              </a:rPr>
              <a:t> Yani </a:t>
            </a:r>
            <a:r>
              <a:rPr lang="tr-TR" sz="2000" dirty="0">
                <a:solidFill>
                  <a:srgbClr val="C00000"/>
                </a:solidFill>
              </a:rPr>
              <a:t>esas sorun, </a:t>
            </a:r>
            <a:r>
              <a:rPr lang="tr-TR" sz="2000" b="1" dirty="0">
                <a:solidFill>
                  <a:srgbClr val="C00000"/>
                </a:solidFill>
              </a:rPr>
              <a:t>medyada verilen mesajların kişi ve toplumları hangi ölçüde etkilediği,</a:t>
            </a:r>
            <a:r>
              <a:rPr lang="tr-TR" sz="2000" dirty="0">
                <a:solidFill>
                  <a:srgbClr val="C00000"/>
                </a:solidFill>
              </a:rPr>
              <a:t> mesajların alıcılar tarafından hangi düzeyde algılandığı ve çözümlemeye ya da eleştirel bir bakışa tâbi tutulup tutulmadığı  sorunudur.</a:t>
            </a:r>
            <a:br>
              <a:rPr lang="tr-TR" sz="2000" dirty="0">
                <a:solidFill>
                  <a:srgbClr val="C00000"/>
                </a:solidFill>
              </a:rPr>
            </a:br>
            <a:endParaRPr lang="tr-TR" sz="2000" dirty="0">
              <a:solidFill>
                <a:srgbClr val="C00000"/>
              </a:solidFill>
            </a:endParaRPr>
          </a:p>
        </p:txBody>
      </p:sp>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53</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122257"/>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16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29254"/>
            <a:ext cx="8363075" cy="6186309"/>
          </a:xfrm>
          <a:prstGeom prst="rect">
            <a:avLst/>
          </a:prstGeom>
        </p:spPr>
        <p:txBody>
          <a:bodyPr wrap="square">
            <a:spAutoFit/>
          </a:bodyPr>
          <a:lstStyle/>
          <a:p>
            <a:pPr indent="261938"/>
            <a:r>
              <a:rPr lang="tr-TR" sz="2000" dirty="0" smtClean="0">
                <a:solidFill>
                  <a:prstClr val="black"/>
                </a:solidFill>
              </a:rPr>
              <a:t>          Medya </a:t>
            </a:r>
            <a:r>
              <a:rPr lang="tr-TR" sz="2000" dirty="0">
                <a:solidFill>
                  <a:prstClr val="black"/>
                </a:solidFill>
              </a:rPr>
              <a:t>okuryazarlığındaki amaç ise; medya mesajlarının doğru algılanması, eleştirel bir bakış açısıyla alınabilmesi, gerçeklik-kurgusallık ayrımının yapılabilmesi, medyanın sunduğu dünyanın gerçeğin kendisi olmayabileceğinin anlaşılması, medyanın yönlendirme ve yönetme fonksiyonlarının olduğunun farkına varılabilmesi, mesajı gönderenlerin kendi düşüncelerini empoze etme gayreti içinde olabileceklerinin değerlendirilmesi gibi hedefleri içermektedir. Yani medya okuryazarlığı, kaynağı her ne olursa olsun, bilgiyi değerlendirip onu yerinde kullanabilen bireyler olmayı, böyle bireyler yetiştirmeyi hedeflemektedir.</a:t>
            </a:r>
            <a:br>
              <a:rPr lang="tr-TR" sz="2000" dirty="0">
                <a:solidFill>
                  <a:prstClr val="black"/>
                </a:solidFill>
              </a:rPr>
            </a:br>
            <a:r>
              <a:rPr lang="tr-TR" sz="2000" dirty="0" smtClean="0">
                <a:solidFill>
                  <a:prstClr val="black"/>
                </a:solidFill>
              </a:rPr>
              <a:t>       </a:t>
            </a:r>
            <a:r>
              <a:rPr lang="tr-TR" sz="2000" u="sng" dirty="0" smtClean="0">
                <a:solidFill>
                  <a:prstClr val="black"/>
                </a:solidFill>
              </a:rPr>
              <a:t> </a:t>
            </a:r>
            <a:r>
              <a:rPr lang="tr-TR" sz="2800" b="1" u="sng" dirty="0" smtClean="0">
                <a:solidFill>
                  <a:prstClr val="black"/>
                </a:solidFill>
                <a:effectLst>
                  <a:outerShdw blurRad="38100" dist="38100" dir="2700000" algn="tl">
                    <a:srgbClr val="000000">
                      <a:alpha val="43137"/>
                    </a:srgbClr>
                  </a:outerShdw>
                </a:effectLst>
              </a:rPr>
              <a:t>Medya Okuryazarlığı; </a:t>
            </a:r>
            <a:r>
              <a:rPr lang="tr-TR" sz="2800" b="1" dirty="0" smtClean="0">
                <a:solidFill>
                  <a:prstClr val="black"/>
                </a:solidFill>
              </a:rPr>
              <a:t>   </a:t>
            </a:r>
            <a:r>
              <a:rPr lang="tr-TR" sz="2800" b="1" dirty="0" smtClean="0">
                <a:solidFill>
                  <a:srgbClr val="1F497D"/>
                </a:solidFill>
                <a:effectLst>
                  <a:outerShdw blurRad="38100" dist="38100" dir="2700000" algn="tl">
                    <a:srgbClr val="000000">
                      <a:alpha val="43137"/>
                    </a:srgbClr>
                  </a:outerShdw>
                </a:effectLst>
              </a:rPr>
              <a:t>İzleyicinin </a:t>
            </a:r>
            <a:r>
              <a:rPr lang="tr-TR" sz="2800" b="1" dirty="0">
                <a:solidFill>
                  <a:srgbClr val="1F497D"/>
                </a:solidFill>
                <a:effectLst>
                  <a:outerShdw blurRad="38100" dist="38100" dir="2700000" algn="tl">
                    <a:srgbClr val="000000">
                      <a:alpha val="43137"/>
                    </a:srgbClr>
                  </a:outerShdw>
                </a:effectLst>
              </a:rPr>
              <a:t>medyayı bilinçli okumasına katkı yapmakta, kendini rahat ifade edebilmesi, toplumsal hayata daha aktif ve yapıcı iştiraki sağlanmaktadır.</a:t>
            </a:r>
            <a:br>
              <a:rPr lang="tr-TR" sz="2800" b="1" dirty="0">
                <a:solidFill>
                  <a:srgbClr val="1F497D"/>
                </a:solidFill>
                <a:effectLst>
                  <a:outerShdw blurRad="38100" dist="38100" dir="2700000" algn="tl">
                    <a:srgbClr val="000000">
                      <a:alpha val="43137"/>
                    </a:srgbClr>
                  </a:outerShdw>
                </a:effectLst>
              </a:rPr>
            </a:br>
            <a:r>
              <a:rPr lang="tr-TR" sz="2800" b="1" dirty="0" smtClean="0">
                <a:solidFill>
                  <a:srgbClr val="1F497D"/>
                </a:solidFill>
                <a:effectLst>
                  <a:outerShdw blurRad="38100" dist="38100" dir="2700000" algn="tl">
                    <a:srgbClr val="000000">
                      <a:alpha val="43137"/>
                    </a:srgbClr>
                  </a:outerShdw>
                </a:effectLst>
              </a:rPr>
              <a:t>          </a:t>
            </a:r>
            <a:r>
              <a:rPr lang="tr-TR" sz="2800" b="1" dirty="0" smtClean="0">
                <a:solidFill>
                  <a:srgbClr val="C0504D"/>
                </a:solidFill>
                <a:effectLst>
                  <a:outerShdw blurRad="38100" dist="38100" dir="2700000" algn="tl">
                    <a:srgbClr val="000000">
                      <a:alpha val="43137"/>
                    </a:srgbClr>
                  </a:outerShdw>
                </a:effectLst>
              </a:rPr>
              <a:t>Medya </a:t>
            </a:r>
            <a:r>
              <a:rPr lang="tr-TR" sz="2800" b="1" dirty="0">
                <a:solidFill>
                  <a:srgbClr val="C0504D"/>
                </a:solidFill>
                <a:effectLst>
                  <a:outerShdw blurRad="38100" dist="38100" dir="2700000" algn="tl">
                    <a:srgbClr val="000000">
                      <a:alpha val="43137"/>
                    </a:srgbClr>
                  </a:outerShdw>
                </a:effectLst>
              </a:rPr>
              <a:t>iletilerini doğru algılayabilecek donanıma sahip olma ve zamanla iletiler üretebilme yeteneğini </a:t>
            </a:r>
            <a:r>
              <a:rPr lang="tr-TR" sz="2800" b="1" dirty="0" smtClean="0">
                <a:solidFill>
                  <a:srgbClr val="C0504D"/>
                </a:solidFill>
                <a:effectLst>
                  <a:outerShdw blurRad="38100" dist="38100" dir="2700000" algn="tl">
                    <a:srgbClr val="000000">
                      <a:alpha val="43137"/>
                    </a:srgbClr>
                  </a:outerShdw>
                </a:effectLst>
              </a:rPr>
              <a:t>kazanmaktır.    </a:t>
            </a:r>
            <a:endParaRPr lang="tr-TR" sz="2000" b="1" dirty="0" smtClean="0">
              <a:solidFill>
                <a:srgbClr val="C0504D"/>
              </a:solidFill>
              <a:effectLst>
                <a:outerShdw blurRad="38100" dist="38100" dir="2700000" algn="tl">
                  <a:srgbClr val="000000">
                    <a:alpha val="43137"/>
                  </a:srgbClr>
                </a:outerShdw>
              </a:effectLst>
            </a:endParaRPr>
          </a:p>
          <a:p>
            <a:pPr indent="261938"/>
            <a:endParaRPr lang="tr-TR" sz="2000" dirty="0">
              <a:solidFill>
                <a:prstClr val="black"/>
              </a:solidFill>
            </a:endParaRPr>
          </a:p>
        </p:txBody>
      </p:sp>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54</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021288"/>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51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83416933"/>
              </p:ext>
            </p:extLst>
          </p:nvPr>
        </p:nvGraphicFramePr>
        <p:xfrm>
          <a:off x="611560" y="764704"/>
          <a:ext cx="7920881" cy="5256584"/>
        </p:xfrm>
        <a:graphic>
          <a:graphicData uri="http://schemas.openxmlformats.org/drawingml/2006/table">
            <a:tbl>
              <a:tblPr/>
              <a:tblGrid>
                <a:gridCol w="1022049"/>
                <a:gridCol w="1724708"/>
                <a:gridCol w="1724708"/>
                <a:gridCol w="1724708"/>
                <a:gridCol w="1724708"/>
              </a:tblGrid>
              <a:tr h="1420698">
                <a:tc gridSpan="5">
                  <a:txBody>
                    <a:bodyPr/>
                    <a:lstStyle/>
                    <a:p>
                      <a:pPr algn="ctr" fontAlgn="ctr"/>
                      <a:r>
                        <a:rPr lang="tr-TR" sz="3200" b="1" i="0" u="none" strike="noStrike" dirty="0">
                          <a:solidFill>
                            <a:srgbClr val="000000"/>
                          </a:solidFill>
                          <a:effectLst>
                            <a:outerShdw blurRad="38100" dist="38100" dir="2700000" algn="tl">
                              <a:srgbClr val="000000">
                                <a:alpha val="43137"/>
                              </a:srgbClr>
                            </a:outerShdw>
                          </a:effectLst>
                          <a:latin typeface="Calibri"/>
                        </a:rPr>
                        <a:t>11. DÜZENLİ OLARAK </a:t>
                      </a:r>
                      <a:endParaRPr lang="tr-TR" sz="3600" b="1" i="0" u="none" strike="noStrike" dirty="0" smtClean="0">
                        <a:solidFill>
                          <a:srgbClr val="000000"/>
                        </a:solidFill>
                        <a:effectLst>
                          <a:outerShdw blurRad="38100" dist="38100" dir="2700000" algn="tl">
                            <a:srgbClr val="000000">
                              <a:alpha val="43137"/>
                            </a:srgbClr>
                          </a:outerShdw>
                        </a:effectLst>
                        <a:latin typeface="Calibri"/>
                      </a:endParaRPr>
                    </a:p>
                    <a:p>
                      <a:pPr algn="ctr" fontAlgn="ctr"/>
                      <a:r>
                        <a:rPr lang="tr-TR" sz="3200" b="1" i="0" u="none" strike="noStrike" dirty="0" smtClean="0">
                          <a:solidFill>
                            <a:srgbClr val="000000"/>
                          </a:solidFill>
                          <a:effectLst>
                            <a:outerShdw blurRad="38100" dist="38100" dir="2700000" algn="tl">
                              <a:srgbClr val="000000">
                                <a:alpha val="43137"/>
                              </a:srgbClr>
                            </a:outerShdw>
                          </a:effectLst>
                          <a:latin typeface="Calibri"/>
                        </a:rPr>
                        <a:t>EVDE </a:t>
                      </a:r>
                      <a:r>
                        <a:rPr lang="tr-TR" sz="3200" b="1" i="0" u="none" strike="noStrike" dirty="0">
                          <a:solidFill>
                            <a:srgbClr val="000000"/>
                          </a:solidFill>
                          <a:effectLst>
                            <a:outerShdw blurRad="38100" dist="38100" dir="2700000" algn="tl">
                              <a:srgbClr val="000000">
                                <a:alpha val="43137"/>
                              </a:srgbClr>
                            </a:outerShdw>
                          </a:effectLst>
                          <a:latin typeface="Calibri"/>
                        </a:rPr>
                        <a:t>KAHVALTI YAPIYOR MUSUNUZ?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20698">
                <a:tc>
                  <a:txBody>
                    <a:bodyPr/>
                    <a:lstStyle/>
                    <a:p>
                      <a:pPr algn="l" fontAlgn="ctr"/>
                      <a:r>
                        <a:rPr lang="tr-TR" sz="1100" b="1"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3200" b="1" i="0" u="none" strike="noStrike" dirty="0">
                          <a:solidFill>
                            <a:srgbClr val="0F243E"/>
                          </a:solidFill>
                          <a:effectLst>
                            <a:outerShdw blurRad="38100" dist="38100" dir="2700000" algn="tl">
                              <a:srgbClr val="000000">
                                <a:alpha val="43137"/>
                              </a:srgbClr>
                            </a:outerShdw>
                          </a:effectLst>
                          <a:latin typeface="Calibri"/>
                        </a:rPr>
                        <a:t>EVET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3200" b="1" i="0" u="none" strike="noStrike" dirty="0">
                          <a:solidFill>
                            <a:srgbClr val="0F243E"/>
                          </a:solidFill>
                          <a:effectLst>
                            <a:outerShdw blurRad="38100" dist="38100" dir="2700000" algn="tl">
                              <a:srgbClr val="000000">
                                <a:alpha val="43137"/>
                              </a:srgbClr>
                            </a:outerShdw>
                          </a:effectLst>
                          <a:latin typeface="Calibri"/>
                        </a:rPr>
                        <a:t>HAYIR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3200" b="1" i="0" u="none" strike="noStrike" dirty="0">
                          <a:solidFill>
                            <a:srgbClr val="0F243E"/>
                          </a:solidFill>
                          <a:effectLst>
                            <a:outerShdw blurRad="38100" dist="38100" dir="2700000" algn="tl">
                              <a:srgbClr val="000000">
                                <a:alpha val="43137"/>
                              </a:srgbClr>
                            </a:outerShdw>
                          </a:effectLst>
                          <a:latin typeface="Calibri"/>
                        </a:rPr>
                        <a:t>BAZEN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1" i="0" u="none" strike="noStrike" dirty="0">
                          <a:solidFill>
                            <a:srgbClr val="0F243E"/>
                          </a:solidFill>
                          <a:effectLst>
                            <a:outerShdw blurRad="38100" dist="38100" dir="2700000" algn="tl">
                              <a:srgbClr val="000000">
                                <a:alpha val="43137"/>
                              </a:srgbClr>
                            </a:outerShdw>
                          </a:effectLst>
                          <a:latin typeface="Calibri"/>
                        </a:rPr>
                        <a:t>ANNEM HAZIRLARSA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07594">
                <a:tc>
                  <a:txBody>
                    <a:bodyPr/>
                    <a:lstStyle/>
                    <a:p>
                      <a:pPr algn="ctr" fontAlgn="ctr"/>
                      <a:r>
                        <a:rPr lang="tr-TR" sz="2000" b="1" i="0" u="none" strike="noStrike" dirty="0">
                          <a:solidFill>
                            <a:srgbClr val="000000"/>
                          </a:solidFill>
                          <a:effectLst>
                            <a:outerShdw blurRad="38100" dist="38100" dir="2700000" algn="tl">
                              <a:srgbClr val="000000">
                                <a:alpha val="43137"/>
                              </a:srgbClr>
                            </a:outerShdw>
                          </a:effectLst>
                          <a:latin typeface="Calibri"/>
                        </a:rPr>
                        <a:t>YÜZDE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a:solidFill>
                            <a:srgbClr val="000000"/>
                          </a:solidFill>
                          <a:effectLst>
                            <a:outerShdw blurRad="38100" dist="38100" dir="2700000" algn="tl">
                              <a:srgbClr val="000000">
                                <a:alpha val="43137"/>
                              </a:srgbClr>
                            </a:outerShdw>
                          </a:effectLst>
                          <a:latin typeface="Calibri"/>
                        </a:rPr>
                        <a:t>53,75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a:solidFill>
                            <a:srgbClr val="000000"/>
                          </a:solidFill>
                          <a:effectLst>
                            <a:outerShdw blurRad="38100" dist="38100" dir="2700000" algn="tl">
                              <a:srgbClr val="000000">
                                <a:alpha val="43137"/>
                              </a:srgbClr>
                            </a:outerShdw>
                          </a:effectLst>
                          <a:latin typeface="Calibri"/>
                        </a:rPr>
                        <a:t>28,75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a:solidFill>
                            <a:srgbClr val="000000"/>
                          </a:solidFill>
                          <a:effectLst>
                            <a:outerShdw blurRad="38100" dist="38100" dir="2700000" algn="tl">
                              <a:srgbClr val="000000">
                                <a:alpha val="43137"/>
                              </a:srgbClr>
                            </a:outerShdw>
                          </a:effectLst>
                          <a:latin typeface="Calibri"/>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a:solidFill>
                            <a:srgbClr val="000000"/>
                          </a:solidFill>
                          <a:effectLst>
                            <a:outerShdw blurRad="38100" dist="38100" dir="2700000" algn="tl">
                              <a:srgbClr val="000000">
                                <a:alpha val="43137"/>
                              </a:srgbClr>
                            </a:outerShdw>
                          </a:effectLst>
                          <a:latin typeface="Calibri"/>
                        </a:rPr>
                        <a:t>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594">
                <a:tc>
                  <a:txBody>
                    <a:bodyPr/>
                    <a:lstStyle/>
                    <a:p>
                      <a:pPr algn="ctr" fontAlgn="ctr"/>
                      <a:r>
                        <a:rPr lang="tr-TR" sz="2000" b="1" i="0" u="none" strike="noStrike" dirty="0">
                          <a:solidFill>
                            <a:srgbClr val="000000"/>
                          </a:solidFill>
                          <a:effectLst>
                            <a:outerShdw blurRad="38100" dist="38100" dir="2700000" algn="tl">
                              <a:srgbClr val="000000">
                                <a:alpha val="43137"/>
                              </a:srgbClr>
                            </a:outerShdw>
                          </a:effectLst>
                          <a:latin typeface="Calibri"/>
                        </a:rPr>
                        <a:t>SAYI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dirty="0">
                          <a:solidFill>
                            <a:srgbClr val="C00000"/>
                          </a:solidFill>
                          <a:effectLst>
                            <a:outerShdw blurRad="38100" dist="38100" dir="2700000" algn="tl">
                              <a:srgbClr val="000000">
                                <a:alpha val="43137"/>
                              </a:srgbClr>
                            </a:outerShdw>
                          </a:effectLst>
                          <a:latin typeface="Calibri"/>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a:solidFill>
                            <a:srgbClr val="C00000"/>
                          </a:solidFill>
                          <a:effectLst>
                            <a:outerShdw blurRad="38100" dist="38100" dir="2700000" algn="tl">
                              <a:srgbClr val="000000">
                                <a:alpha val="43137"/>
                              </a:srgbClr>
                            </a:outerShdw>
                          </a:effectLst>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dirty="0">
                          <a:solidFill>
                            <a:srgbClr val="C00000"/>
                          </a:solidFill>
                          <a:effectLst>
                            <a:outerShdw blurRad="38100" dist="38100" dir="2700000" algn="tl">
                              <a:srgbClr val="000000">
                                <a:alpha val="43137"/>
                              </a:srgbClr>
                            </a:outerShdw>
                          </a:effectLst>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dirty="0">
                          <a:solidFill>
                            <a:srgbClr val="C00000"/>
                          </a:solidFill>
                          <a:effectLst>
                            <a:outerShdw blurRad="38100" dist="38100" dir="2700000" algn="tl">
                              <a:srgbClr val="000000">
                                <a:alpha val="43137"/>
                              </a:srgbClr>
                            </a:outerShdw>
                          </a:effectLst>
                          <a:latin typeface="Calibri"/>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55</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81088"/>
            <a:ext cx="693513" cy="4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05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402936051"/>
              </p:ext>
            </p:extLst>
          </p:nvPr>
        </p:nvGraphicFramePr>
        <p:xfrm>
          <a:off x="755576" y="1196752"/>
          <a:ext cx="7848872" cy="4559788"/>
        </p:xfrm>
        <a:graphic>
          <a:graphicData uri="http://schemas.openxmlformats.org/drawingml/2006/table">
            <a:tbl>
              <a:tblPr/>
              <a:tblGrid>
                <a:gridCol w="1764146"/>
                <a:gridCol w="2976997"/>
                <a:gridCol w="3107729"/>
              </a:tblGrid>
              <a:tr h="1265421">
                <a:tc gridSpan="3">
                  <a:txBody>
                    <a:bodyPr/>
                    <a:lstStyle/>
                    <a:p>
                      <a:pPr algn="ctr" fontAlgn="ctr"/>
                      <a:r>
                        <a:rPr lang="tr-TR" sz="3200" b="1" i="0" u="none" strike="noStrike" dirty="0" smtClean="0">
                          <a:solidFill>
                            <a:srgbClr val="000000"/>
                          </a:solidFill>
                          <a:effectLst>
                            <a:outerShdw blurRad="38100" dist="38100" dir="2700000" algn="tl">
                              <a:srgbClr val="000000">
                                <a:alpha val="43137"/>
                              </a:srgbClr>
                            </a:outerShdw>
                          </a:effectLst>
                          <a:latin typeface="Calibri"/>
                        </a:rPr>
                        <a:t>VELİLERİMİZİN</a:t>
                      </a:r>
                      <a:r>
                        <a:rPr lang="tr-TR" sz="3200" b="1" i="0" u="none" strike="noStrike" baseline="0" dirty="0" smtClean="0">
                          <a:solidFill>
                            <a:srgbClr val="000000"/>
                          </a:solidFill>
                          <a:effectLst>
                            <a:outerShdw blurRad="38100" dist="38100" dir="2700000" algn="tl">
                              <a:srgbClr val="000000">
                                <a:alpha val="43137"/>
                              </a:srgbClr>
                            </a:outerShdw>
                          </a:effectLst>
                          <a:latin typeface="Calibri"/>
                        </a:rPr>
                        <a:t> ANKETİ GÖNDERME ORANI</a:t>
                      </a:r>
                      <a:endParaRPr lang="tr-TR" sz="32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265421">
                <a:tc>
                  <a:txBody>
                    <a:bodyPr/>
                    <a:lstStyle/>
                    <a:p>
                      <a:pPr algn="l" fontAlgn="ctr"/>
                      <a:r>
                        <a:rPr lang="tr-TR" sz="1100" b="1"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3200" b="1" i="0" u="none" strike="noStrike" spc="0" dirty="0" smtClean="0">
                          <a:solidFill>
                            <a:schemeClr val="bg1"/>
                          </a:solidFill>
                          <a:effectLst>
                            <a:outerShdw blurRad="38100" dist="38100" dir="2700000" algn="tl">
                              <a:srgbClr val="000000">
                                <a:alpha val="43137"/>
                              </a:srgbClr>
                            </a:outerShdw>
                          </a:effectLst>
                          <a:latin typeface="Calibri"/>
                        </a:rPr>
                        <a:t>GÖNDEREN</a:t>
                      </a:r>
                      <a:endParaRPr lang="tr-TR" sz="3200" b="1" i="0" u="none" strike="noStrike" spc="0" dirty="0">
                        <a:solidFill>
                          <a:schemeClr val="bg1"/>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tr-TR" sz="3200" b="1" i="0" u="none" strike="noStrike" spc="0" dirty="0" smtClean="0">
                          <a:solidFill>
                            <a:schemeClr val="bg1"/>
                          </a:solidFill>
                          <a:effectLst>
                            <a:outerShdw blurRad="38100" dist="38100" dir="2700000" algn="tl">
                              <a:srgbClr val="000000">
                                <a:alpha val="43137"/>
                              </a:srgbClr>
                            </a:outerShdw>
                          </a:effectLst>
                          <a:latin typeface="Calibri"/>
                        </a:rPr>
                        <a:t>GÖNDERMEYEN</a:t>
                      </a:r>
                      <a:endParaRPr lang="tr-TR" sz="3200" b="1" i="0" u="none" strike="noStrike" spc="0" dirty="0">
                        <a:solidFill>
                          <a:schemeClr val="bg1"/>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r>
              <a:tr h="953338">
                <a:tc>
                  <a:txBody>
                    <a:bodyPr/>
                    <a:lstStyle/>
                    <a:p>
                      <a:pPr algn="ctr" fontAlgn="ctr"/>
                      <a:r>
                        <a:rPr lang="tr-TR" sz="2000" b="1" i="0" u="none" strike="noStrike" dirty="0" smtClean="0">
                          <a:solidFill>
                            <a:srgbClr val="000000"/>
                          </a:solidFill>
                          <a:effectLst>
                            <a:outerShdw blurRad="38100" dist="38100" dir="2700000" algn="tl">
                              <a:srgbClr val="000000">
                                <a:alpha val="43137"/>
                              </a:srgbClr>
                            </a:outerShdw>
                          </a:effectLst>
                          <a:latin typeface="Calibri"/>
                        </a:rPr>
                        <a:t>YÜZDE</a:t>
                      </a:r>
                      <a:endParaRPr lang="tr-TR" sz="2000" b="1" i="0"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smtClean="0">
                          <a:solidFill>
                            <a:srgbClr val="000000"/>
                          </a:solidFill>
                          <a:effectLst>
                            <a:outerShdw blurRad="38100" dist="38100" dir="2700000" algn="tl">
                              <a:srgbClr val="000000">
                                <a:alpha val="43137"/>
                              </a:srgbClr>
                            </a:outerShdw>
                          </a:effectLst>
                          <a:latin typeface="Calibri"/>
                        </a:rPr>
                        <a:t>23 %</a:t>
                      </a:r>
                      <a:endParaRPr lang="tr-TR" sz="2800" b="1" i="1"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800" b="1" i="1" u="none" strike="noStrike" dirty="0" smtClean="0">
                          <a:solidFill>
                            <a:srgbClr val="000000"/>
                          </a:solidFill>
                          <a:effectLst>
                            <a:outerShdw blurRad="38100" dist="38100" dir="2700000" algn="tl">
                              <a:srgbClr val="000000">
                                <a:alpha val="43137"/>
                              </a:srgbClr>
                            </a:outerShdw>
                          </a:effectLst>
                          <a:latin typeface="Calibri"/>
                        </a:rPr>
                        <a:t>67</a:t>
                      </a:r>
                      <a:r>
                        <a:rPr lang="tr-TR" sz="2800" b="1" i="1" u="none" strike="noStrike" baseline="0" dirty="0" smtClean="0">
                          <a:solidFill>
                            <a:srgbClr val="000000"/>
                          </a:solidFill>
                          <a:effectLst>
                            <a:outerShdw blurRad="38100" dist="38100" dir="2700000" algn="tl">
                              <a:srgbClr val="000000">
                                <a:alpha val="43137"/>
                              </a:srgbClr>
                            </a:outerShdw>
                          </a:effectLst>
                          <a:latin typeface="Calibri"/>
                        </a:rPr>
                        <a:t> %</a:t>
                      </a:r>
                      <a:endParaRPr lang="tr-TR" sz="2800" b="1" i="1" u="none" strike="noStrike" dirty="0">
                        <a:solidFill>
                          <a:srgbClr val="000000"/>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5608">
                <a:tc>
                  <a:txBody>
                    <a:bodyPr/>
                    <a:lstStyle/>
                    <a:p>
                      <a:pPr algn="ctr" fontAlgn="ctr"/>
                      <a:r>
                        <a:rPr lang="tr-TR" sz="2000" b="1" i="0" u="none" strike="noStrike" dirty="0">
                          <a:solidFill>
                            <a:srgbClr val="000000"/>
                          </a:solidFill>
                          <a:effectLst>
                            <a:outerShdw blurRad="38100" dist="38100" dir="2700000" algn="tl">
                              <a:srgbClr val="000000">
                                <a:alpha val="43137"/>
                              </a:srgbClr>
                            </a:outerShdw>
                          </a:effectLst>
                          <a:latin typeface="Calibri"/>
                        </a:rPr>
                        <a:t>SAYI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dirty="0" smtClean="0">
                          <a:solidFill>
                            <a:srgbClr val="C00000"/>
                          </a:solidFill>
                          <a:effectLst>
                            <a:outerShdw blurRad="38100" dist="38100" dir="2700000" algn="tl">
                              <a:srgbClr val="000000">
                                <a:alpha val="43137"/>
                              </a:srgbClr>
                            </a:outerShdw>
                          </a:effectLst>
                          <a:latin typeface="Calibri"/>
                        </a:rPr>
                        <a:t>38</a:t>
                      </a:r>
                      <a:endParaRPr lang="tr-TR" sz="2800" b="1" i="0" u="none" strike="noStrike" dirty="0">
                        <a:solidFill>
                          <a:srgbClr val="C00000"/>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2800" b="1" i="0" u="none" strike="noStrike" dirty="0" smtClean="0">
                          <a:solidFill>
                            <a:srgbClr val="C00000"/>
                          </a:solidFill>
                          <a:effectLst>
                            <a:outerShdw blurRad="38100" dist="38100" dir="2700000" algn="tl">
                              <a:srgbClr val="000000">
                                <a:alpha val="43137"/>
                              </a:srgbClr>
                            </a:outerShdw>
                          </a:effectLst>
                          <a:latin typeface="Calibri"/>
                        </a:rPr>
                        <a:t>124</a:t>
                      </a:r>
                      <a:endParaRPr lang="tr-TR" sz="2800" b="1" i="0" u="none" strike="noStrike" dirty="0">
                        <a:solidFill>
                          <a:srgbClr val="C00000"/>
                        </a:solidFill>
                        <a:effectLst>
                          <a:outerShdw blurRad="38100" dist="38100" dir="2700000" algn="tl">
                            <a:srgbClr val="000000">
                              <a:alpha val="43137"/>
                            </a:srgbClr>
                          </a:outerShdw>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Slayt Numarası Yer Tutucusu 2"/>
          <p:cNvSpPr>
            <a:spLocks noGrp="1"/>
          </p:cNvSpPr>
          <p:nvPr>
            <p:ph type="sldNum" sz="quarter" idx="12"/>
          </p:nvPr>
        </p:nvSpPr>
        <p:spPr/>
        <p:txBody>
          <a:bodyPr/>
          <a:lstStyle/>
          <a:p>
            <a:fld id="{999A0331-D63D-4708-9CCC-27EC16DE7617}" type="slidenum">
              <a:rPr lang="tr-TR" smtClean="0">
                <a:solidFill>
                  <a:prstClr val="black">
                    <a:tint val="75000"/>
                  </a:prstClr>
                </a:solidFill>
              </a:rPr>
              <a:pPr/>
              <a:t>56</a:t>
            </a:fld>
            <a:endParaRPr lang="tr-TR">
              <a:solidFill>
                <a:prstClr val="black">
                  <a:tint val="75000"/>
                </a:prstClr>
              </a:solidFill>
            </a:endParaRPr>
          </a:p>
        </p:txBody>
      </p:sp>
      <p:pic>
        <p:nvPicPr>
          <p:cNvPr id="4" name="Picture 4" descr="D:\2011-2012\ŞABLONLAR-FORMLAR\LOGO_L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10" y="235631"/>
            <a:ext cx="942198" cy="64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62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411043"/>
            <a:ext cx="6984776" cy="6186309"/>
          </a:xfrm>
          <a:prstGeom prst="rect">
            <a:avLst/>
          </a:prstGeom>
        </p:spPr>
        <p:txBody>
          <a:bodyPr wrap="square">
            <a:spAutoFit/>
          </a:bodyPr>
          <a:lstStyle/>
          <a:p>
            <a:r>
              <a:rPr lang="tr-TR" b="1" i="1" dirty="0">
                <a:effectLst>
                  <a:outerShdw blurRad="38100" dist="38100" dir="2700000" algn="tl">
                    <a:srgbClr val="000000">
                      <a:alpha val="43137"/>
                    </a:srgbClr>
                  </a:outerShdw>
                </a:effectLst>
                <a:latin typeface="Berlin Sans FB Demi" pitchFamily="34" charset="0"/>
                <a:cs typeface="Courier New" pitchFamily="49" charset="0"/>
              </a:rPr>
              <a:t>Zihnimiz ve kalbimiz bin bir parçaya bölündü. Her tarafa yetişmeye çalışıyoruz.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Yorgunuz, asabiyiz ve gerginiz. Hayatın gürültüsünden birbirimizi göremiyoruz.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Bağırıyor ama sesimizi duyuramıyoruz. Gürültü var; bağıranların sesini duyamıyoruz.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Bakmalı, görmeli ve seyretmeliyiz…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Seyrimizi not etmeliyiz…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Vakit daraldı çünkü ve sözler birikti.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Vakit daraldı ve söyleneceklerin çoğu henüz söylenmedi.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Durup dinlemeliyiz,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Durup dinlenmeliyiz,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Durup düşünmeliyiz,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Ama durmalıyız önce.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Durmalı, durulmalı, durulanmalıyız.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Ve içimize doğru bir yolculuğa çıkmalıyız.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Yola çıkmalı, yolda olmalı ve yol almalıyız.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Yolu bulmalı, yol olmalıyız.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Ne demişti şair: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“En uzun yoldur, insanın içi”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SEYİR DEFTERİ </a:t>
            </a:r>
            <a:r>
              <a:rPr lang="tr-TR" b="1" i="1" dirty="0" smtClean="0">
                <a:effectLst>
                  <a:outerShdw blurRad="38100" dist="38100" dir="2700000" algn="tl">
                    <a:srgbClr val="000000">
                      <a:alpha val="43137"/>
                    </a:srgbClr>
                  </a:outerShdw>
                </a:effectLst>
                <a:latin typeface="Berlin Sans FB Demi" pitchFamily="34" charset="0"/>
                <a:cs typeface="Courier New" pitchFamily="49" charset="0"/>
              </a:rPr>
              <a:t/>
            </a:r>
            <a:br>
              <a:rPr lang="tr-TR" b="1" i="1" dirty="0" smtClean="0">
                <a:effectLst>
                  <a:outerShdw blurRad="38100" dist="38100" dir="2700000" algn="tl">
                    <a:srgbClr val="000000">
                      <a:alpha val="43137"/>
                    </a:srgbClr>
                  </a:outerShdw>
                </a:effectLst>
                <a:latin typeface="Berlin Sans FB Demi" pitchFamily="34" charset="0"/>
                <a:cs typeface="Courier New" pitchFamily="49" charset="0"/>
              </a:rPr>
            </a:br>
            <a:r>
              <a:rPr lang="tr-TR" b="1" i="1" dirty="0">
                <a:effectLst>
                  <a:outerShdw blurRad="38100" dist="38100" dir="2700000" algn="tl">
                    <a:srgbClr val="000000">
                      <a:alpha val="43137"/>
                    </a:srgbClr>
                  </a:outerShdw>
                </a:effectLst>
                <a:latin typeface="Berlin Sans FB Demi" pitchFamily="34" charset="0"/>
                <a:cs typeface="Courier New" pitchFamily="49" charset="0"/>
              </a:rPr>
              <a:t>Herkes İÇİNE baksın</a:t>
            </a:r>
          </a:p>
        </p:txBody>
      </p:sp>
    </p:spTree>
    <p:extLst>
      <p:ext uri="{BB962C8B-B14F-4D97-AF65-F5344CB8AC3E}">
        <p14:creationId xmlns:p14="http://schemas.microsoft.com/office/powerpoint/2010/main" val="2377814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946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8" name="7 Dikdörtgen"/>
          <p:cNvSpPr/>
          <p:nvPr/>
        </p:nvSpPr>
        <p:spPr>
          <a:xfrm>
            <a:off x="1020079" y="1268760"/>
            <a:ext cx="6624736" cy="3477875"/>
          </a:xfrm>
          <a:prstGeom prst="rect">
            <a:avLst/>
          </a:prstGeom>
          <a:noFill/>
        </p:spPr>
        <p:txBody>
          <a:bodyPr wrap="square">
            <a:spAutoFit/>
          </a:bodyPr>
          <a:lstStyle/>
          <a:p>
            <a:pPr marL="914400" indent="-914400">
              <a:defRPr/>
            </a:pPr>
            <a:r>
              <a:rPr lang="tr-TR" sz="4400" b="1" i="1" dirty="0">
                <a:ln w="31550"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     O</a:t>
            </a:r>
            <a:r>
              <a:rPr lang="tr-TR" sz="4400" b="1" i="1" dirty="0" smtClean="0">
                <a:ln w="31550"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kulunuza, öğrencinize, ailenize ve eğitim-öğretim faaliyetine değer verip katıldığınız için teşekkür ederim</a:t>
            </a:r>
            <a:endParaRPr lang="tr-TR" sz="4400" b="1" i="1" dirty="0">
              <a:ln w="31550"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2012-2013\DERS-İ REHBERLİK\MEDYA\MEDYA\Sosyal-Medya-Dinamik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8640"/>
            <a:ext cx="5688632" cy="658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026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6" name="5 Dikdörtgen"/>
          <p:cNvSpPr/>
          <p:nvPr/>
        </p:nvSpPr>
        <p:spPr>
          <a:xfrm>
            <a:off x="611560" y="1772816"/>
            <a:ext cx="7992888" cy="2400657"/>
          </a:xfrm>
          <a:prstGeom prst="rect">
            <a:avLst/>
          </a:prstGeom>
          <a:noFill/>
        </p:spPr>
        <p:txBody>
          <a:bodyPr wrap="square">
            <a:spAutoFit/>
          </a:bodyPr>
          <a:lstStyle/>
          <a:p>
            <a:pPr marL="914400" indent="-914400">
              <a:defRPr/>
            </a:pPr>
            <a:r>
              <a:rPr lang="tr-TR" sz="50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a:t>
            </a:r>
            <a:r>
              <a:rPr lang="tr-TR" sz="5000" b="1" i="1" dirty="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H</a:t>
            </a:r>
            <a:r>
              <a:rPr lang="tr-TR" sz="5000" b="1" i="1" dirty="0" smtClean="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içbir köprünün tek ayakla hayatta kalamadığını unutmayınız</a:t>
            </a:r>
            <a:r>
              <a:rPr lang="tr-TR" sz="50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a:t>
            </a:r>
            <a:endParaRPr lang="tr-TR" sz="5000" b="1" i="1" dirty="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13" name="12 Metin kutusu"/>
          <p:cNvSpPr txBox="1"/>
          <p:nvPr/>
        </p:nvSpPr>
        <p:spPr>
          <a:xfrm>
            <a:off x="1428750" y="1146175"/>
            <a:ext cx="6572250" cy="338138"/>
          </a:xfrm>
          <a:prstGeom prst="rect">
            <a:avLst/>
          </a:prstGeom>
          <a:noFill/>
        </p:spPr>
        <p:txBody>
          <a:bodyPr>
            <a:spAutoFit/>
          </a:bodyPr>
          <a:lstStyle/>
          <a:p>
            <a:pPr>
              <a:defRPr/>
            </a:pPr>
            <a:r>
              <a:rPr lang="tr-TR" sz="1600" b="1" dirty="0">
                <a:solidFill>
                  <a:srgbClr val="002060"/>
                </a:solidFill>
              </a:rPr>
              <a:t>            </a:t>
            </a:r>
            <a:endParaRPr lang="tr-TR" dirty="0">
              <a:solidFill>
                <a:prstClr val="black"/>
              </a:solidFill>
            </a:endParaRPr>
          </a:p>
        </p:txBody>
      </p:sp>
      <p:sp>
        <p:nvSpPr>
          <p:cNvPr id="11" name="10 Dikdörtgen"/>
          <p:cNvSpPr/>
          <p:nvPr/>
        </p:nvSpPr>
        <p:spPr>
          <a:xfrm>
            <a:off x="539552" y="188640"/>
            <a:ext cx="7488832" cy="630942"/>
          </a:xfrm>
          <a:prstGeom prst="rect">
            <a:avLst/>
          </a:prstGeom>
          <a:noFill/>
        </p:spPr>
        <p:txBody>
          <a:bodyPr wrap="square">
            <a:spAutoFit/>
          </a:bodyPr>
          <a:lstStyle/>
          <a:p>
            <a:pPr marL="914400" indent="-914400" algn="ctr">
              <a:defRPr/>
            </a:pPr>
            <a:r>
              <a:rPr lang="tr-TR" sz="3500" b="1" i="1" dirty="0" smtClean="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Davetlimizsiniz</a:t>
            </a:r>
            <a:endParaRPr lang="tr-TR" sz="3500" b="1" i="1" dirty="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endParaRPr>
          </a:p>
        </p:txBody>
      </p:sp>
      <p:sp>
        <p:nvSpPr>
          <p:cNvPr id="5126" name="7 Metin kutusu"/>
          <p:cNvSpPr txBox="1">
            <a:spLocks noChangeArrowheads="1"/>
          </p:cNvSpPr>
          <p:nvPr/>
        </p:nvSpPr>
        <p:spPr bwMode="auto">
          <a:xfrm>
            <a:off x="1714500" y="4500563"/>
            <a:ext cx="2286000" cy="369887"/>
          </a:xfrm>
          <a:prstGeom prst="rect">
            <a:avLst/>
          </a:prstGeom>
          <a:noFill/>
          <a:ln w="9525">
            <a:noFill/>
            <a:miter lim="800000"/>
            <a:headEnd/>
            <a:tailEnd/>
          </a:ln>
        </p:spPr>
        <p:txBody>
          <a:bodyPr>
            <a:spAutoFit/>
          </a:bodyPr>
          <a:lstStyle/>
          <a:p>
            <a:endParaRPr lang="tr-TR">
              <a:solidFill>
                <a:prstClr val="black"/>
              </a:solidFill>
            </a:endParaRPr>
          </a:p>
        </p:txBody>
      </p:sp>
      <p:sp>
        <p:nvSpPr>
          <p:cNvPr id="12" name="11 Dikdörtgen"/>
          <p:cNvSpPr/>
          <p:nvPr/>
        </p:nvSpPr>
        <p:spPr>
          <a:xfrm>
            <a:off x="539552" y="1313373"/>
            <a:ext cx="8244408" cy="3785652"/>
          </a:xfrm>
          <a:prstGeom prst="rect">
            <a:avLst/>
          </a:prstGeom>
          <a:noFill/>
        </p:spPr>
        <p:txBody>
          <a:bodyPr wrap="square">
            <a:spAutoFit/>
          </a:bodyPr>
          <a:lstStyle/>
          <a:p>
            <a:pPr marL="914400" indent="-914400">
              <a:lnSpc>
                <a:spcPct val="150000"/>
              </a:lnSpc>
              <a:buFont typeface="Wingdings" pitchFamily="2" charset="2"/>
              <a:buChar char="ü"/>
              <a:defRPr/>
            </a:pP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Medya okur-yazarlığı</a:t>
            </a:r>
          </a:p>
          <a:p>
            <a:pPr marL="914400" indent="-914400">
              <a:lnSpc>
                <a:spcPct val="150000"/>
              </a:lnSpc>
              <a:buFont typeface="Wingdings" pitchFamily="2" charset="2"/>
              <a:buChar char="ü"/>
              <a:defRPr/>
            </a:pP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Çocukta dini duygu ve düşüncenin gelişimi</a:t>
            </a:r>
          </a:p>
          <a:p>
            <a:pPr marL="914400" indent="-914400">
              <a:lnSpc>
                <a:spcPct val="150000"/>
              </a:lnSpc>
              <a:buFont typeface="Wingdings" pitchFamily="2" charset="2"/>
              <a:buChar char="ü"/>
              <a:defRPr/>
            </a:pP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Şahsiyet ve değerler eğitimi</a:t>
            </a:r>
          </a:p>
          <a:p>
            <a:pPr marL="914400" indent="-914400">
              <a:lnSpc>
                <a:spcPct val="150000"/>
              </a:lnSpc>
              <a:buFont typeface="Wingdings" pitchFamily="2" charset="2"/>
              <a:buChar char="ü"/>
              <a:defRPr/>
            </a:pPr>
            <a:r>
              <a:rPr lang="tr-TR" sz="3200" b="1" i="1" dirty="0" err="1"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Kur’an</a:t>
            </a: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-ı Kerim eğitimi nasıl olmalı?</a:t>
            </a:r>
          </a:p>
          <a:p>
            <a:pPr marL="914400" indent="-914400">
              <a:lnSpc>
                <a:spcPct val="150000"/>
              </a:lnSpc>
              <a:buFont typeface="Wingdings" pitchFamily="2" charset="2"/>
              <a:buChar char="ü"/>
              <a:defRPr/>
            </a:pP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İngilizceye </a:t>
            </a:r>
            <a:r>
              <a:rPr lang="tr-TR" sz="3200" b="1" i="1" dirty="0" err="1"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yabancımıyız</a:t>
            </a:r>
            <a:r>
              <a:rPr lang="tr-TR" sz="32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13" name="12 Metin kutusu"/>
          <p:cNvSpPr txBox="1"/>
          <p:nvPr/>
        </p:nvSpPr>
        <p:spPr>
          <a:xfrm>
            <a:off x="1428750" y="1146175"/>
            <a:ext cx="6572250" cy="338138"/>
          </a:xfrm>
          <a:prstGeom prst="rect">
            <a:avLst/>
          </a:prstGeom>
          <a:noFill/>
        </p:spPr>
        <p:txBody>
          <a:bodyPr>
            <a:spAutoFit/>
          </a:bodyPr>
          <a:lstStyle/>
          <a:p>
            <a:pPr>
              <a:defRPr/>
            </a:pPr>
            <a:r>
              <a:rPr lang="tr-TR" sz="1600" b="1" dirty="0">
                <a:solidFill>
                  <a:srgbClr val="002060"/>
                </a:solidFill>
              </a:rPr>
              <a:t>            </a:t>
            </a:r>
            <a:endParaRPr lang="tr-TR" dirty="0">
              <a:solidFill>
                <a:prstClr val="black"/>
              </a:solidFill>
            </a:endParaRPr>
          </a:p>
        </p:txBody>
      </p:sp>
      <p:sp>
        <p:nvSpPr>
          <p:cNvPr id="11" name="10 Dikdörtgen"/>
          <p:cNvSpPr/>
          <p:nvPr/>
        </p:nvSpPr>
        <p:spPr>
          <a:xfrm>
            <a:off x="539552" y="188640"/>
            <a:ext cx="7488832" cy="630942"/>
          </a:xfrm>
          <a:prstGeom prst="rect">
            <a:avLst/>
          </a:prstGeom>
          <a:noFill/>
        </p:spPr>
        <p:txBody>
          <a:bodyPr wrap="square">
            <a:spAutoFit/>
          </a:bodyPr>
          <a:lstStyle/>
          <a:p>
            <a:pPr marL="914400" indent="-914400" algn="ctr">
              <a:defRPr/>
            </a:pPr>
            <a:r>
              <a:rPr lang="tr-TR" sz="3500" b="1" i="1" dirty="0" smtClean="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Hatırlatma</a:t>
            </a:r>
            <a:endParaRPr lang="tr-TR" sz="3500" b="1" i="1" dirty="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endParaRPr>
          </a:p>
        </p:txBody>
      </p:sp>
      <p:sp>
        <p:nvSpPr>
          <p:cNvPr id="5126" name="7 Metin kutusu"/>
          <p:cNvSpPr txBox="1">
            <a:spLocks noChangeArrowheads="1"/>
          </p:cNvSpPr>
          <p:nvPr/>
        </p:nvSpPr>
        <p:spPr bwMode="auto">
          <a:xfrm>
            <a:off x="1714500" y="4500563"/>
            <a:ext cx="2286000" cy="369887"/>
          </a:xfrm>
          <a:prstGeom prst="rect">
            <a:avLst/>
          </a:prstGeom>
          <a:noFill/>
          <a:ln w="9525">
            <a:noFill/>
            <a:miter lim="800000"/>
            <a:headEnd/>
            <a:tailEnd/>
          </a:ln>
        </p:spPr>
        <p:txBody>
          <a:bodyPr>
            <a:spAutoFit/>
          </a:bodyPr>
          <a:lstStyle/>
          <a:p>
            <a:endParaRPr lang="tr-TR">
              <a:solidFill>
                <a:prstClr val="black"/>
              </a:solidFill>
            </a:endParaRPr>
          </a:p>
        </p:txBody>
      </p:sp>
      <p:sp>
        <p:nvSpPr>
          <p:cNvPr id="12" name="11 Dikdörtgen"/>
          <p:cNvSpPr/>
          <p:nvPr/>
        </p:nvSpPr>
        <p:spPr>
          <a:xfrm>
            <a:off x="755576" y="1196752"/>
            <a:ext cx="7776864" cy="4616648"/>
          </a:xfrm>
          <a:prstGeom prst="rect">
            <a:avLst/>
          </a:prstGeom>
          <a:noFill/>
        </p:spPr>
        <p:txBody>
          <a:bodyPr wrap="square">
            <a:spAutoFit/>
          </a:bodyPr>
          <a:lstStyle/>
          <a:p>
            <a:pPr marL="914400" indent="-914400">
              <a:lnSpc>
                <a:spcPct val="150000"/>
              </a:lnSpc>
              <a:defRPr/>
            </a:pPr>
            <a:r>
              <a:rPr lang="tr-TR" sz="2800" b="1" i="1" dirty="0" err="1"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Kur’an</a:t>
            </a:r>
            <a:r>
              <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-ı Kerim  dersleri ara karnede</a:t>
            </a:r>
          </a:p>
          <a:p>
            <a:pPr marL="914400" indent="-914400">
              <a:lnSpc>
                <a:spcPct val="150000"/>
              </a:lnSpc>
              <a:buFont typeface="Wingdings" pitchFamily="2" charset="2"/>
              <a:buChar char="ü"/>
              <a:defRPr/>
            </a:pPr>
            <a:r>
              <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9.sınıfta K.Kerim adıyla</a:t>
            </a:r>
          </a:p>
          <a:p>
            <a:pPr marL="914400" indent="-914400">
              <a:lnSpc>
                <a:spcPct val="150000"/>
              </a:lnSpc>
              <a:buFont typeface="Wingdings" pitchFamily="2" charset="2"/>
              <a:buChar char="ü"/>
              <a:defRPr/>
            </a:pPr>
            <a:r>
              <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10.sınıfta Seçmeli Proje Hazırlama adıyla</a:t>
            </a:r>
          </a:p>
          <a:p>
            <a:pPr marL="914400" indent="-914400">
              <a:lnSpc>
                <a:spcPct val="150000"/>
              </a:lnSpc>
              <a:buFont typeface="Wingdings" pitchFamily="2" charset="2"/>
              <a:buChar char="ü"/>
              <a:defRPr/>
            </a:pPr>
            <a:r>
              <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11.sınıfta Seçmeli Proje Hazırlama adıyla</a:t>
            </a:r>
          </a:p>
          <a:p>
            <a:pPr marL="914400" indent="-914400">
              <a:lnSpc>
                <a:spcPct val="150000"/>
              </a:lnSpc>
              <a:buFont typeface="Wingdings" pitchFamily="2" charset="2"/>
              <a:buChar char="ü"/>
              <a:defRPr/>
            </a:pPr>
            <a:endPar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a:p>
            <a:pPr marL="914400" indent="-914400">
              <a:lnSpc>
                <a:spcPct val="150000"/>
              </a:lnSpc>
              <a:defRPr/>
            </a:pPr>
            <a:r>
              <a:rPr lang="tr-TR" sz="28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Kız öğrencilere Sevim hanım</a:t>
            </a:r>
          </a:p>
          <a:p>
            <a:pPr marL="914400" indent="-914400">
              <a:lnSpc>
                <a:spcPct val="150000"/>
              </a:lnSpc>
              <a:defRPr/>
            </a:pPr>
            <a:r>
              <a:rPr lang="tr-TR" sz="28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Erkek öğrencilere  Fatih bey</a:t>
            </a:r>
            <a:endParaRPr lang="tr-TR" sz="28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13" name="12 Metin kutusu"/>
          <p:cNvSpPr txBox="1"/>
          <p:nvPr/>
        </p:nvSpPr>
        <p:spPr>
          <a:xfrm>
            <a:off x="1428750" y="1146175"/>
            <a:ext cx="6572250" cy="338138"/>
          </a:xfrm>
          <a:prstGeom prst="rect">
            <a:avLst/>
          </a:prstGeom>
          <a:noFill/>
        </p:spPr>
        <p:txBody>
          <a:bodyPr>
            <a:spAutoFit/>
          </a:bodyPr>
          <a:lstStyle/>
          <a:p>
            <a:pPr>
              <a:defRPr/>
            </a:pPr>
            <a:r>
              <a:rPr lang="tr-TR" sz="1600" b="1" dirty="0">
                <a:solidFill>
                  <a:srgbClr val="002060"/>
                </a:solidFill>
              </a:rPr>
              <a:t>            </a:t>
            </a:r>
            <a:endParaRPr lang="tr-TR" dirty="0">
              <a:solidFill>
                <a:prstClr val="black"/>
              </a:solidFill>
            </a:endParaRPr>
          </a:p>
        </p:txBody>
      </p:sp>
      <p:sp>
        <p:nvSpPr>
          <p:cNvPr id="11" name="10 Dikdörtgen"/>
          <p:cNvSpPr/>
          <p:nvPr/>
        </p:nvSpPr>
        <p:spPr>
          <a:xfrm>
            <a:off x="1187624" y="205770"/>
            <a:ext cx="7488832" cy="630942"/>
          </a:xfrm>
          <a:prstGeom prst="rect">
            <a:avLst/>
          </a:prstGeom>
          <a:noFill/>
        </p:spPr>
        <p:txBody>
          <a:bodyPr wrap="square">
            <a:spAutoFit/>
          </a:bodyPr>
          <a:lstStyle/>
          <a:p>
            <a:pPr marL="914400" indent="-914400">
              <a:defRPr/>
            </a:pPr>
            <a:r>
              <a:rPr lang="tr-TR" sz="3500" b="1" i="1" dirty="0" smtClean="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rPr>
              <a:t>Velilerimizden Kısaca Beklentilerimiz</a:t>
            </a:r>
            <a:endParaRPr lang="tr-TR" sz="3500" b="1" i="1" dirty="0">
              <a:ln w="3175" cmpd="sng">
                <a:solidFill>
                  <a:prstClr val="black">
                    <a:lumMod val="95000"/>
                    <a:lumOff val="5000"/>
                  </a:prstClr>
                </a:solidFill>
                <a:prstDash val="solid"/>
              </a:ln>
              <a:solidFill>
                <a:srgbClr val="0070C0"/>
              </a:solidFill>
              <a:effectLst>
                <a:outerShdw blurRad="41275" dist="12700" dir="12000000" algn="tl" rotWithShape="0">
                  <a:srgbClr val="000000">
                    <a:alpha val="40000"/>
                  </a:srgbClr>
                </a:outerShdw>
              </a:effectLst>
            </a:endParaRPr>
          </a:p>
        </p:txBody>
      </p:sp>
      <p:sp>
        <p:nvSpPr>
          <p:cNvPr id="5126" name="7 Metin kutusu"/>
          <p:cNvSpPr txBox="1">
            <a:spLocks noChangeArrowheads="1"/>
          </p:cNvSpPr>
          <p:nvPr/>
        </p:nvSpPr>
        <p:spPr bwMode="auto">
          <a:xfrm>
            <a:off x="1714500" y="4500563"/>
            <a:ext cx="2286000" cy="369887"/>
          </a:xfrm>
          <a:prstGeom prst="rect">
            <a:avLst/>
          </a:prstGeom>
          <a:noFill/>
          <a:ln w="9525">
            <a:noFill/>
            <a:miter lim="800000"/>
            <a:headEnd/>
            <a:tailEnd/>
          </a:ln>
        </p:spPr>
        <p:txBody>
          <a:bodyPr>
            <a:spAutoFit/>
          </a:bodyPr>
          <a:lstStyle/>
          <a:p>
            <a:endParaRPr lang="tr-TR">
              <a:solidFill>
                <a:prstClr val="black"/>
              </a:solidFill>
            </a:endParaRPr>
          </a:p>
        </p:txBody>
      </p:sp>
      <p:sp>
        <p:nvSpPr>
          <p:cNvPr id="12" name="11 Dikdörtgen"/>
          <p:cNvSpPr/>
          <p:nvPr/>
        </p:nvSpPr>
        <p:spPr>
          <a:xfrm>
            <a:off x="107504" y="1268760"/>
            <a:ext cx="9036496" cy="6440225"/>
          </a:xfrm>
          <a:prstGeom prst="rect">
            <a:avLst/>
          </a:prstGeom>
          <a:noFill/>
        </p:spPr>
        <p:txBody>
          <a:bodyPr wrap="square">
            <a:spAutoFit/>
          </a:bodyPr>
          <a:lstStyle/>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Öncelikle işbirliği</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Çocuklarıyla </a:t>
            </a:r>
            <a:r>
              <a:rPr lang="tr-TR" sz="2500" b="1" i="1"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kaliteli birliktelik</a:t>
            </a:r>
            <a:endPar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Ödev ve Sorumlulukların yerine getirilip getirilmediğinin takibi</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Gençlerin kahvaltı yaparak evden çıkmalarını sağlamak</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Okula zamanında gelmesini sağlamak ( </a:t>
            </a:r>
            <a:r>
              <a:rPr lang="tr-TR" sz="25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geziler de dahil </a:t>
            </a: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15 günde bir </a:t>
            </a:r>
            <a:r>
              <a:rPr lang="tr-TR" sz="25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Öğrenci Takip Sistemini </a:t>
            </a: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öğrenciyle kontrol etmek</a:t>
            </a:r>
          </a:p>
          <a:p>
            <a:pPr marL="914400" indent="-914400">
              <a:lnSpc>
                <a:spcPct val="150000"/>
              </a:lnSpc>
              <a:buFont typeface="Wingdings" pitchFamily="2" charset="2"/>
              <a:buChar char="ü"/>
              <a:defRPr/>
            </a:pPr>
            <a:endPar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a:p>
            <a:pPr marL="914400" indent="-914400">
              <a:lnSpc>
                <a:spcPct val="150000"/>
              </a:lnSpc>
              <a:buFont typeface="Wingdings" pitchFamily="2" charset="2"/>
              <a:buChar char="ü"/>
              <a:defRPr/>
            </a:pPr>
            <a:endPar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a:p>
            <a:pPr marL="914400" indent="-914400">
              <a:lnSpc>
                <a:spcPct val="150000"/>
              </a:lnSpc>
              <a:buFont typeface="Wingdings" pitchFamily="2" charset="2"/>
              <a:buChar char="ü"/>
              <a:defRPr/>
            </a:pPr>
            <a:endPar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13" name="12 Metin kutusu"/>
          <p:cNvSpPr txBox="1"/>
          <p:nvPr/>
        </p:nvSpPr>
        <p:spPr>
          <a:xfrm>
            <a:off x="1428750" y="1146175"/>
            <a:ext cx="6572250" cy="338138"/>
          </a:xfrm>
          <a:prstGeom prst="rect">
            <a:avLst/>
          </a:prstGeom>
          <a:noFill/>
        </p:spPr>
        <p:txBody>
          <a:bodyPr>
            <a:spAutoFit/>
          </a:bodyPr>
          <a:lstStyle/>
          <a:p>
            <a:pPr>
              <a:defRPr/>
            </a:pPr>
            <a:r>
              <a:rPr lang="tr-TR" sz="1600" b="1" dirty="0">
                <a:solidFill>
                  <a:srgbClr val="002060"/>
                </a:solidFill>
              </a:rPr>
              <a:t>            </a:t>
            </a:r>
            <a:endParaRPr lang="tr-TR" dirty="0">
              <a:solidFill>
                <a:prstClr val="black"/>
              </a:solidFill>
            </a:endParaRPr>
          </a:p>
        </p:txBody>
      </p:sp>
      <p:sp>
        <p:nvSpPr>
          <p:cNvPr id="11" name="10 Dikdörtgen"/>
          <p:cNvSpPr/>
          <p:nvPr/>
        </p:nvSpPr>
        <p:spPr>
          <a:xfrm>
            <a:off x="2483768" y="260648"/>
            <a:ext cx="3384376" cy="630942"/>
          </a:xfrm>
          <a:prstGeom prst="rect">
            <a:avLst/>
          </a:prstGeom>
          <a:noFill/>
        </p:spPr>
        <p:txBody>
          <a:bodyPr wrap="square">
            <a:spAutoFit/>
          </a:bodyPr>
          <a:lstStyle/>
          <a:p>
            <a:pPr marL="914400" indent="-914400">
              <a:defRPr/>
            </a:pPr>
            <a:r>
              <a:rPr lang="tr-TR" sz="35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Toplantı akışımız</a:t>
            </a:r>
            <a:endParaRPr lang="tr-TR" sz="3500" b="1" i="1" dirty="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endParaRPr>
          </a:p>
        </p:txBody>
      </p:sp>
      <p:sp>
        <p:nvSpPr>
          <p:cNvPr id="5126" name="7 Metin kutusu"/>
          <p:cNvSpPr txBox="1">
            <a:spLocks noChangeArrowheads="1"/>
          </p:cNvSpPr>
          <p:nvPr/>
        </p:nvSpPr>
        <p:spPr bwMode="auto">
          <a:xfrm>
            <a:off x="1714500" y="4500563"/>
            <a:ext cx="2286000" cy="369887"/>
          </a:xfrm>
          <a:prstGeom prst="rect">
            <a:avLst/>
          </a:prstGeom>
          <a:noFill/>
          <a:ln w="9525">
            <a:noFill/>
            <a:miter lim="800000"/>
            <a:headEnd/>
            <a:tailEnd/>
          </a:ln>
        </p:spPr>
        <p:txBody>
          <a:bodyPr>
            <a:spAutoFit/>
          </a:bodyPr>
          <a:lstStyle/>
          <a:p>
            <a:endParaRPr lang="tr-TR">
              <a:solidFill>
                <a:prstClr val="black"/>
              </a:solidFill>
            </a:endParaRPr>
          </a:p>
        </p:txBody>
      </p:sp>
      <p:sp>
        <p:nvSpPr>
          <p:cNvPr id="12" name="11 Dikdörtgen"/>
          <p:cNvSpPr/>
          <p:nvPr/>
        </p:nvSpPr>
        <p:spPr>
          <a:xfrm>
            <a:off x="467544" y="1556792"/>
            <a:ext cx="8143932" cy="4131900"/>
          </a:xfrm>
          <a:prstGeom prst="rect">
            <a:avLst/>
          </a:prstGeom>
          <a:noFill/>
        </p:spPr>
        <p:txBody>
          <a:bodyPr wrap="square">
            <a:spAutoFit/>
          </a:bodyPr>
          <a:lstStyle/>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Açılış - Okul Rehber öğretmeninin sunumu</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Sınıf rehber öğretmenlerinden belgelerin alınması</a:t>
            </a:r>
            <a:r>
              <a:rPr lang="tr-TR" sz="25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(Ara karne,KBS ve deneme sonuçları)</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Branş öğretmenleri – Veli görüşmesi görüşmesi (konferans salonu – yemekhane)                                      </a:t>
            </a:r>
            <a:r>
              <a:rPr lang="tr-TR" sz="2500" b="1" i="1" dirty="0" smtClean="0">
                <a:ln w="3175" cmpd="sng">
                  <a:solidFill>
                    <a:prstClr val="black">
                      <a:lumMod val="95000"/>
                      <a:lumOff val="5000"/>
                    </a:prstClr>
                  </a:solidFill>
                  <a:prstDash val="solid"/>
                </a:ln>
                <a:solidFill>
                  <a:srgbClr val="FFFF00"/>
                </a:solidFill>
                <a:effectLst>
                  <a:outerShdw blurRad="41275" dist="12700" dir="12000000" algn="tl" rotWithShape="0">
                    <a:srgbClr val="000000">
                      <a:alpha val="40000"/>
                    </a:srgbClr>
                  </a:outerShdw>
                </a:effectLst>
              </a:rPr>
              <a:t>( problem çözülmesi gerekiyorsa randevu alalım )</a:t>
            </a:r>
          </a:p>
          <a:p>
            <a:pPr marL="914400" indent="-914400">
              <a:lnSpc>
                <a:spcPct val="150000"/>
              </a:lnSpc>
              <a:buFont typeface="Wingdings" pitchFamily="2" charset="2"/>
              <a:buChar char="ü"/>
              <a:defRPr/>
            </a:pPr>
            <a:r>
              <a:rPr lang="tr-TR" sz="2500" b="1" i="1" dirty="0" smtClean="0">
                <a:ln w="3175" cmpd="sng">
                  <a:solidFill>
                    <a:prstClr val="black">
                      <a:lumMod val="95000"/>
                      <a:lumOff val="5000"/>
                    </a:prstClr>
                  </a:solidFill>
                  <a:prstDash val="solid"/>
                </a:ln>
                <a:solidFill>
                  <a:srgbClr val="FF0000"/>
                </a:solidFill>
                <a:effectLst>
                  <a:outerShdw blurRad="41275" dist="12700" dir="12000000" algn="tl" rotWithShape="0">
                    <a:srgbClr val="000000">
                      <a:alpha val="40000"/>
                    </a:srgbClr>
                  </a:outerShdw>
                </a:effectLst>
              </a:rPr>
              <a:t>Kapanış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Resim1 kopya.jpg"/>
          <p:cNvPicPr>
            <a:picLocks noChangeAspect="1"/>
          </p:cNvPicPr>
          <p:nvPr/>
        </p:nvPicPr>
        <p:blipFill>
          <a:blip r:embed="rId3" cstate="print"/>
          <a:stretch>
            <a:fillRect/>
          </a:stretch>
        </p:blipFill>
        <p:spPr>
          <a:xfrm>
            <a:off x="0" y="0"/>
            <a:ext cx="9144000" cy="6858000"/>
          </a:xfrm>
          <a:prstGeom prst="rect">
            <a:avLst/>
          </a:prstGeom>
        </p:spPr>
      </p:pic>
      <p:sp>
        <p:nvSpPr>
          <p:cNvPr id="13" name="12 Metin kutusu"/>
          <p:cNvSpPr txBox="1"/>
          <p:nvPr/>
        </p:nvSpPr>
        <p:spPr>
          <a:xfrm>
            <a:off x="1428750" y="1146175"/>
            <a:ext cx="6572250" cy="338138"/>
          </a:xfrm>
          <a:prstGeom prst="rect">
            <a:avLst/>
          </a:prstGeom>
          <a:noFill/>
        </p:spPr>
        <p:txBody>
          <a:bodyPr>
            <a:spAutoFit/>
          </a:bodyPr>
          <a:lstStyle/>
          <a:p>
            <a:pPr>
              <a:defRPr/>
            </a:pPr>
            <a:r>
              <a:rPr lang="tr-TR" sz="1600" b="1" dirty="0">
                <a:solidFill>
                  <a:srgbClr val="002060"/>
                </a:solidFill>
              </a:rPr>
              <a:t>            </a:t>
            </a:r>
            <a:endParaRPr lang="tr-TR" dirty="0">
              <a:solidFill>
                <a:prstClr val="black"/>
              </a:solidFill>
            </a:endParaRPr>
          </a:p>
        </p:txBody>
      </p:sp>
      <p:sp>
        <p:nvSpPr>
          <p:cNvPr id="45060" name="7 Metin kutusu"/>
          <p:cNvSpPr txBox="1">
            <a:spLocks noChangeArrowheads="1"/>
          </p:cNvSpPr>
          <p:nvPr/>
        </p:nvSpPr>
        <p:spPr bwMode="auto">
          <a:xfrm>
            <a:off x="1714500" y="4500563"/>
            <a:ext cx="2286000" cy="369887"/>
          </a:xfrm>
          <a:prstGeom prst="rect">
            <a:avLst/>
          </a:prstGeom>
          <a:noFill/>
          <a:ln w="9525">
            <a:noFill/>
            <a:miter lim="800000"/>
            <a:headEnd/>
            <a:tailEnd/>
          </a:ln>
        </p:spPr>
        <p:txBody>
          <a:bodyPr>
            <a:spAutoFit/>
          </a:bodyPr>
          <a:lstStyle/>
          <a:p>
            <a:endParaRPr lang="tr-TR">
              <a:solidFill>
                <a:prstClr val="black"/>
              </a:solidFill>
            </a:endParaRPr>
          </a:p>
        </p:txBody>
      </p:sp>
      <p:sp>
        <p:nvSpPr>
          <p:cNvPr id="45061" name="8 Metin kutusu"/>
          <p:cNvSpPr txBox="1">
            <a:spLocks noChangeArrowheads="1"/>
          </p:cNvSpPr>
          <p:nvPr/>
        </p:nvSpPr>
        <p:spPr bwMode="auto">
          <a:xfrm>
            <a:off x="914400" y="990600"/>
            <a:ext cx="8382000" cy="954088"/>
          </a:xfrm>
          <a:prstGeom prst="rect">
            <a:avLst/>
          </a:prstGeom>
          <a:noFill/>
          <a:ln w="9525">
            <a:noFill/>
            <a:miter lim="800000"/>
            <a:headEnd/>
            <a:tailEnd/>
          </a:ln>
        </p:spPr>
        <p:txBody>
          <a:bodyPr>
            <a:spAutoFit/>
          </a:bodyPr>
          <a:lstStyle/>
          <a:p>
            <a:endParaRPr lang="tr-TR" sz="2000" b="1">
              <a:solidFill>
                <a:srgbClr val="002060"/>
              </a:solidFill>
            </a:endParaRPr>
          </a:p>
          <a:p>
            <a:pPr>
              <a:buFontTx/>
              <a:buBlip>
                <a:blip r:embed="rId4"/>
              </a:buBlip>
            </a:pPr>
            <a:endParaRPr lang="tr-TR" sz="2000" b="1">
              <a:solidFill>
                <a:srgbClr val="002060"/>
              </a:solidFill>
            </a:endParaRPr>
          </a:p>
          <a:p>
            <a:endParaRPr lang="tr-TR" sz="1600">
              <a:solidFill>
                <a:prstClr val="black"/>
              </a:solidFill>
            </a:endParaRPr>
          </a:p>
        </p:txBody>
      </p:sp>
      <p:sp>
        <p:nvSpPr>
          <p:cNvPr id="10" name="9 Dikdörtgen"/>
          <p:cNvSpPr/>
          <p:nvPr/>
        </p:nvSpPr>
        <p:spPr>
          <a:xfrm>
            <a:off x="467544" y="1412776"/>
            <a:ext cx="8424936" cy="3170099"/>
          </a:xfrm>
          <a:prstGeom prst="rect">
            <a:avLst/>
          </a:prstGeom>
          <a:noFill/>
        </p:spPr>
        <p:txBody>
          <a:bodyPr wrap="square">
            <a:spAutoFit/>
          </a:bodyPr>
          <a:lstStyle/>
          <a:p>
            <a:pPr algn="ctr">
              <a:defRPr/>
            </a:pPr>
            <a:r>
              <a:rPr lang="tr-TR" sz="5000" b="1" i="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a:t>
            </a:r>
            <a:r>
              <a:rPr lang="tr-TR" sz="5000" b="1" i="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Mülkü imar eden ilimdir ama</a:t>
            </a:r>
          </a:p>
          <a:p>
            <a:pPr algn="ctr">
              <a:defRPr/>
            </a:pPr>
            <a:r>
              <a:rPr lang="tr-TR" sz="5000" b="1" i="1" dirty="0" smtClean="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Ona ruh vermeye irfan gerek</a:t>
            </a:r>
            <a:r>
              <a:rPr lang="tr-TR" sz="5000" b="1" i="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a:t>
            </a:r>
            <a:endParaRPr lang="tr-TR" sz="5000" b="1" i="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a:p>
            <a:pPr algn="ctr">
              <a:defRPr/>
            </a:pPr>
            <a:endParaRPr lang="tr-TR" sz="5000" b="1" i="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a:p>
            <a:pPr algn="ctr">
              <a:defRPr/>
            </a:pPr>
            <a:r>
              <a:rPr lang="tr-TR" sz="5000" b="1" i="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              Teşekkürler.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33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manehli.com/index/wp-content/uploads/2012/06/Av-wtFcCMAAjQaM.jp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9883"/>
            <a:ext cx="5688632" cy="661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28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MEDYA RESİM\MEDYA SUNU\T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0"/>
            <a:ext cx="7560840" cy="3651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http://i.onbesyirmibes.org/image/2009/11/16/235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9" y="3659718"/>
            <a:ext cx="4893951" cy="2740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static.shiftdelete.net/img/article/cadd1257319976.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84" r="13234"/>
          <a:stretch/>
        </p:blipFill>
        <p:spPr bwMode="auto">
          <a:xfrm>
            <a:off x="4860032" y="3763198"/>
            <a:ext cx="2757716" cy="2533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rot="20693298">
            <a:off x="6381789" y="4563231"/>
            <a:ext cx="2857484" cy="1754326"/>
          </a:xfrm>
          <a:prstGeom prst="rect">
            <a:avLst/>
          </a:prstGeom>
          <a:noFill/>
        </p:spPr>
        <p:txBody>
          <a:bodyPr wrap="square" lIns="91440" tIns="45720" rIns="91440" bIns="45720">
            <a:spAutoFit/>
          </a:bodyPr>
          <a:lstStyle/>
          <a:p>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Gönüllü Esaret!..</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6884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egitimhaberim.com/images/haberler/modern_cagin_koleligi_internet_bagimliligi_1313317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8730"/>
            <a:ext cx="4320480" cy="2880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rot="399403">
            <a:off x="4916586" y="821619"/>
            <a:ext cx="3568737" cy="1754326"/>
          </a:xfrm>
          <a:prstGeom prst="rect">
            <a:avLst/>
          </a:prstGeom>
          <a:noFill/>
        </p:spPr>
        <p:txBody>
          <a:bodyPr wrap="square" lIns="91440" tIns="45720" rIns="91440" bIns="45720">
            <a:spAutoFit/>
          </a:bodyPr>
          <a:lstStyle/>
          <a:p>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İletişimimiz değişti !..</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6" name="Picture 4" descr="http://blog.hesaplabakalim.com/wp-content/uploads/2012/11/FAD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602" y="3573016"/>
            <a:ext cx="5976664" cy="2843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48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1927</Words>
  <Application>Microsoft Office PowerPoint</Application>
  <PresentationFormat>Ekran Gösterisi (4:3)</PresentationFormat>
  <Paragraphs>627</Paragraphs>
  <Slides>66</Slides>
  <Notes>66</Notes>
  <HiddenSlides>0</HiddenSlides>
  <MMClips>0</MMClips>
  <ScaleCrop>false</ScaleCrop>
  <HeadingPairs>
    <vt:vector size="4" baseType="variant">
      <vt:variant>
        <vt:lpstr>Tema</vt:lpstr>
      </vt:variant>
      <vt:variant>
        <vt:i4>17</vt:i4>
      </vt:variant>
      <vt:variant>
        <vt:lpstr>Slayt Başlıkları</vt:lpstr>
      </vt:variant>
      <vt:variant>
        <vt:i4>66</vt:i4>
      </vt:variant>
    </vt:vector>
  </HeadingPairs>
  <TitlesOfParts>
    <vt:vector size="83" baseType="lpstr">
      <vt:lpstr>3_Ofis Teması</vt:lpstr>
      <vt:lpstr>4_Ofis Teması</vt:lpstr>
      <vt:lpstr>6_Ofis Teması</vt:lpstr>
      <vt:lpstr>7_Ofis Teması</vt:lpstr>
      <vt:lpstr>8_Ofis Teması</vt:lpstr>
      <vt:lpstr>11_Ofis Teması</vt:lpstr>
      <vt:lpstr>12_Ofis Teması</vt:lpstr>
      <vt:lpstr>13_Ofis Teması</vt:lpstr>
      <vt:lpstr>14_Ofis Teması</vt:lpstr>
      <vt:lpstr>15_Ofis Teması</vt:lpstr>
      <vt:lpstr>16_Ofis Teması</vt:lpstr>
      <vt:lpstr>17_Ofis Teması</vt:lpstr>
      <vt:lpstr>18_Ofis Teması</vt:lpstr>
      <vt:lpstr>19_Ofis Teması</vt:lpstr>
      <vt:lpstr>20_Ofis Teması</vt:lpstr>
      <vt:lpstr>21_Ofis Teması</vt:lpstr>
      <vt:lpstr>22_Ofis Teması</vt:lpstr>
      <vt:lpstr>Bitlis lisesi Medya Okur Yazarlığı    </vt:lpstr>
      <vt:lpstr>MEDYA OKURYAZARLIĞI</vt:lpstr>
      <vt:lpstr>PowerPoint Sunusu</vt:lpstr>
      <vt:lpstr>PowerPoint Sunusu</vt:lpstr>
      <vt:lpstr>PowerPoint Sunusu</vt:lpstr>
      <vt:lpstr>PowerPoint Sunusu</vt:lpstr>
      <vt:lpstr>PowerPoint Sunusu</vt:lpstr>
      <vt:lpstr>PowerPoint Sunusu</vt:lpstr>
      <vt:lpstr>PowerPoint Sunusu</vt:lpstr>
      <vt:lpstr>"ÇOCUKLAR SANAL DÜNYALARDA ESİR OLUYOR""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BİLGİSAYAR TUTKUNLARININ ORTAK ÖZELLİKLERİ</vt:lpstr>
      <vt:lpstr>PowerPoint Sunusu</vt:lpstr>
      <vt:lpstr>PowerPoint Sunusu</vt:lpstr>
      <vt:lpstr>PowerPoint Sunusu</vt:lpstr>
      <vt:lpstr>PowerPoint Sunusu</vt:lpstr>
      <vt:lpstr>PowerPoint Sunusu</vt:lpstr>
      <vt:lpstr>PowerPoint Sunusu</vt:lpstr>
      <vt:lpstr>Bilgisayarı yasaklayalım 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MEDYA OKUR-YAZARLIĞI  ANKETİ SONUÇLARI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dc:creator>
  <cp:lastModifiedBy>btlab</cp:lastModifiedBy>
  <cp:revision>35</cp:revision>
  <dcterms:created xsi:type="dcterms:W3CDTF">2012-11-28T21:03:50Z</dcterms:created>
  <dcterms:modified xsi:type="dcterms:W3CDTF">2016-03-07T12:58:41Z</dcterms:modified>
</cp:coreProperties>
</file>